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4254" r:id="rId1"/>
  </p:sldMasterIdLst>
  <p:notesMasterIdLst>
    <p:notesMasterId r:id="rId20"/>
  </p:notesMasterIdLst>
  <p:sldIdLst>
    <p:sldId id="257" r:id="rId2"/>
    <p:sldId id="300" r:id="rId3"/>
    <p:sldId id="293" r:id="rId4"/>
    <p:sldId id="259" r:id="rId5"/>
    <p:sldId id="304" r:id="rId6"/>
    <p:sldId id="287" r:id="rId7"/>
    <p:sldId id="301" r:id="rId8"/>
    <p:sldId id="256" r:id="rId9"/>
    <p:sldId id="292" r:id="rId10"/>
    <p:sldId id="302" r:id="rId11"/>
    <p:sldId id="281" r:id="rId12"/>
    <p:sldId id="289" r:id="rId13"/>
    <p:sldId id="291" r:id="rId14"/>
    <p:sldId id="262" r:id="rId15"/>
    <p:sldId id="282" r:id="rId16"/>
    <p:sldId id="299" r:id="rId17"/>
    <p:sldId id="294" r:id="rId18"/>
    <p:sldId id="283" r:id="rId19"/>
  </p:sldIdLst>
  <p:sldSz cx="12192000" cy="6858000"/>
  <p:notesSz cx="7010400" cy="92964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orbel" panose="020B0503020204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Kennedy" initials="CK" lastIdx="0" clrIdx="0">
    <p:extLst>
      <p:ext uri="{19B8F6BF-5375-455C-9EA6-DF929625EA0E}">
        <p15:presenceInfo xmlns:p15="http://schemas.microsoft.com/office/powerpoint/2012/main" userId="Chris Kennedy" providerId="None"/>
      </p:ext>
    </p:extLst>
  </p:cmAuthor>
  <p:cmAuthor id="2" name="Chris Kennedy" initials="CK [2]" lastIdx="2" clrIdx="1">
    <p:extLst>
      <p:ext uri="{19B8F6BF-5375-455C-9EA6-DF929625EA0E}">
        <p15:presenceInfo xmlns:p15="http://schemas.microsoft.com/office/powerpoint/2012/main" userId="S::Chris.Kennedy@modl.ca::789f4363-2bfd-49ff-9ef2-e40f124dd5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8A9F"/>
    <a:srgbClr val="E9FBF1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79E708-530F-42B4-9E87-0FC2ED63C172}" v="265" dt="2021-07-22T17:11:58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Calls for 2020 (1096)</a:t>
            </a:r>
          </a:p>
        </c:rich>
      </c:tx>
      <c:layout>
        <c:manualLayout>
          <c:xMode val="edge"/>
          <c:yMode val="edge"/>
          <c:x val="0.71136975065616803"/>
          <c:y val="4.26604608572636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864782832893684"/>
          <c:y val="6.9336189583977748E-2"/>
          <c:w val="0.48696750160499996"/>
          <c:h val="0.92931128996329337"/>
        </c:manualLayout>
      </c:layout>
      <c:doughnutChart>
        <c:varyColors val="1"/>
        <c:ser>
          <c:idx val="0"/>
          <c:order val="0"/>
          <c:explosion val="5"/>
          <c:dPt>
            <c:idx val="0"/>
            <c:bubble3D val="0"/>
            <c:spPr>
              <a:solidFill>
                <a:schemeClr val="accent4">
                  <a:tint val="41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7F7-4345-9488-086E04D10D84}"/>
              </c:ext>
            </c:extLst>
          </c:dPt>
          <c:dPt>
            <c:idx val="1"/>
            <c:bubble3D val="0"/>
            <c:spPr>
              <a:solidFill>
                <a:schemeClr val="accent4">
                  <a:tint val="52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7F7-4345-9488-086E04D10D84}"/>
              </c:ext>
            </c:extLst>
          </c:dPt>
          <c:dPt>
            <c:idx val="2"/>
            <c:bubble3D val="0"/>
            <c:spPr>
              <a:solidFill>
                <a:schemeClr val="accent4">
                  <a:tint val="63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7F7-4345-9488-086E04D10D84}"/>
              </c:ext>
            </c:extLst>
          </c:dPt>
          <c:dPt>
            <c:idx val="3"/>
            <c:bubble3D val="0"/>
            <c:spPr>
              <a:solidFill>
                <a:schemeClr val="accent4">
                  <a:tint val="74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7F7-4345-9488-086E04D10D84}"/>
              </c:ext>
            </c:extLst>
          </c:dPt>
          <c:dPt>
            <c:idx val="4"/>
            <c:bubble3D val="0"/>
            <c:spPr>
              <a:solidFill>
                <a:schemeClr val="accent4">
                  <a:tint val="84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7F7-4345-9488-086E04D10D84}"/>
              </c:ext>
            </c:extLst>
          </c:dPt>
          <c:dPt>
            <c:idx val="5"/>
            <c:bubble3D val="0"/>
            <c:spPr>
              <a:solidFill>
                <a:schemeClr val="accent4">
                  <a:tint val="9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7F7-4345-9488-086E04D10D84}"/>
              </c:ext>
            </c:extLst>
          </c:dPt>
          <c:dPt>
            <c:idx val="6"/>
            <c:bubble3D val="0"/>
            <c:spPr>
              <a:solidFill>
                <a:schemeClr val="accent4">
                  <a:shade val="94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B7F7-4345-9488-086E04D10D84}"/>
              </c:ext>
            </c:extLst>
          </c:dPt>
          <c:dPt>
            <c:idx val="7"/>
            <c:bubble3D val="0"/>
            <c:spPr>
              <a:solidFill>
                <a:schemeClr val="accent4">
                  <a:shade val="83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B7F7-4345-9488-086E04D10D84}"/>
              </c:ext>
            </c:extLst>
          </c:dPt>
          <c:dPt>
            <c:idx val="8"/>
            <c:bubble3D val="0"/>
            <c:spPr>
              <a:solidFill>
                <a:schemeClr val="accent4">
                  <a:shade val="73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B7F7-4345-9488-086E04D10D84}"/>
              </c:ext>
            </c:extLst>
          </c:dPt>
          <c:dPt>
            <c:idx val="9"/>
            <c:bubble3D val="0"/>
            <c:spPr>
              <a:solidFill>
                <a:schemeClr val="accent4">
                  <a:shade val="62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B7F7-4345-9488-086E04D10D84}"/>
              </c:ext>
            </c:extLst>
          </c:dPt>
          <c:dPt>
            <c:idx val="10"/>
            <c:bubble3D val="0"/>
            <c:spPr>
              <a:solidFill>
                <a:schemeClr val="accent4">
                  <a:shade val="51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B7F7-4345-9488-086E04D10D84}"/>
              </c:ext>
            </c:extLst>
          </c:dPt>
          <c:dPt>
            <c:idx val="11"/>
            <c:bubble3D val="0"/>
            <c:spPr>
              <a:solidFill>
                <a:schemeClr val="accent4">
                  <a:shade val="4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B7F7-4345-9488-086E04D10D84}"/>
              </c:ext>
            </c:extLst>
          </c:dPt>
          <c:dLbls>
            <c:dLbl>
              <c:idx val="0"/>
              <c:layout>
                <c:manualLayout>
                  <c:x val="0.16242346116661296"/>
                  <c:y val="-4.9200492004920276E-3"/>
                </c:manualLayout>
              </c:layout>
              <c:tx>
                <c:rich>
                  <a:bodyPr/>
                  <a:lstStyle/>
                  <a:p>
                    <a:fld id="{9751EC33-8219-44DA-BE3F-36110C33976C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B28283C8-D2AE-4693-B0B3-BBF6499CFF9A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210D706D-A07E-4EFA-9DFC-5C673661AFC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B7F7-4345-9488-086E04D10D84}"/>
                </c:ext>
              </c:extLst>
            </c:dLbl>
            <c:dLbl>
              <c:idx val="1"/>
              <c:layout>
                <c:manualLayout>
                  <c:x val="0.11214953271028037"/>
                  <c:y val="-1.4760147601476059E-2"/>
                </c:manualLayout>
              </c:layout>
              <c:tx>
                <c:rich>
                  <a:bodyPr/>
                  <a:lstStyle/>
                  <a:p>
                    <a:fld id="{872470F6-1C51-4D95-9E87-7D2E5760957B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3EF85755-7D6B-4AFC-867A-01D3A7D81BC5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6C4506A1-08E6-44DE-8F75-B244E7B9F400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B7F7-4345-9488-086E04D10D84}"/>
                </c:ext>
              </c:extLst>
            </c:dLbl>
            <c:dLbl>
              <c:idx val="2"/>
              <c:layout>
                <c:manualLayout>
                  <c:x val="7.9922655494682471E-2"/>
                  <c:y val="-3.9360393603936041E-2"/>
                </c:manualLayout>
              </c:layout>
              <c:tx>
                <c:rich>
                  <a:bodyPr/>
                  <a:lstStyle/>
                  <a:p>
                    <a:fld id="{373D34CD-CA41-45CB-857D-D34E0840DB9F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D40D93F7-AD52-4292-A959-5651837167C0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313FEC22-279D-49E3-8CA5-F01ED6ADB01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B7F7-4345-9488-086E04D10D84}"/>
                </c:ext>
              </c:extLst>
            </c:dLbl>
            <c:dLbl>
              <c:idx val="3"/>
              <c:layout>
                <c:manualLayout>
                  <c:x val="0.1044150821785369"/>
                  <c:y val="4.9200492004920051E-3"/>
                </c:manualLayout>
              </c:layout>
              <c:tx>
                <c:rich>
                  <a:bodyPr/>
                  <a:lstStyle/>
                  <a:p>
                    <a:fld id="{B66380EE-4465-4EF1-A0D2-4CEA3AE7AC60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5C45C2B2-FAF5-49E2-B503-E934AFF852A6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0C0FA154-9CBC-4D0E-9B7A-7777AD9D3549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B7F7-4345-9488-086E04D10D84}"/>
                </c:ext>
              </c:extLst>
            </c:dLbl>
            <c:dLbl>
              <c:idx val="4"/>
              <c:layout>
                <c:manualLayout>
                  <c:x val="6.5742829519819523E-2"/>
                  <c:y val="0.12054120541205395"/>
                </c:manualLayout>
              </c:layout>
              <c:tx>
                <c:rich>
                  <a:bodyPr/>
                  <a:lstStyle/>
                  <a:p>
                    <a:fld id="{B08FD01A-0915-4254-9569-357BED8834CD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E444267C-CE04-4968-A711-10C2F96D5523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E0015E06-98A4-418A-88E7-2946E175A0FC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B7F7-4345-9488-086E04D10D84}"/>
                </c:ext>
              </c:extLst>
            </c:dLbl>
            <c:dLbl>
              <c:idx val="5"/>
              <c:layout>
                <c:manualLayout>
                  <c:x val="-4.4098621995591857E-3"/>
                  <c:y val="0.1218936696093032"/>
                </c:manualLayout>
              </c:layout>
              <c:tx>
                <c:rich>
                  <a:bodyPr/>
                  <a:lstStyle/>
                  <a:p>
                    <a:fld id="{9F38B321-A3A0-457F-B81F-9092834B8689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16AD70E6-5017-4C5A-B0F4-0F24E43F8B98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B42CC3F8-F89A-4C4D-9ABE-BAC77DA76E40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B7F7-4345-9488-086E04D10D84}"/>
                </c:ext>
              </c:extLst>
            </c:dLbl>
            <c:dLbl>
              <c:idx val="6"/>
              <c:layout>
                <c:manualLayout>
                  <c:x val="-9.6680631646793455E-2"/>
                  <c:y val="0.11562115621156212"/>
                </c:manualLayout>
              </c:layout>
              <c:tx>
                <c:rich>
                  <a:bodyPr/>
                  <a:lstStyle/>
                  <a:p>
                    <a:fld id="{F8CC6BE4-1F04-49CB-96FB-1D3847FC0B00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B1096529-CE02-4BA6-A2A3-75078A83E0A0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B77FEC38-0D19-4A3E-ADEA-DBD6FCAFE7BF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B7F7-4345-9488-086E04D10D84}"/>
                </c:ext>
              </c:extLst>
            </c:dLbl>
            <c:dLbl>
              <c:idx val="7"/>
              <c:layout>
                <c:manualLayout>
                  <c:x val="-7.0899129874315209E-2"/>
                  <c:y val="1.7220172201721926E-2"/>
                </c:manualLayout>
              </c:layout>
              <c:tx>
                <c:rich>
                  <a:bodyPr/>
                  <a:lstStyle/>
                  <a:p>
                    <a:fld id="{33BF4A76-96C9-454D-904B-321805A4ABFF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4FB38C8E-ADF7-4D7A-8992-2E756C61347C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F3F84DFE-27D0-47C9-B938-3AD30F3A2675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B7F7-4345-9488-086E04D10D84}"/>
                </c:ext>
              </c:extLst>
            </c:dLbl>
            <c:dLbl>
              <c:idx val="8"/>
              <c:layout>
                <c:manualLayout>
                  <c:x val="-1.9336126329358685E-2"/>
                  <c:y val="-3.6900384315197737E-2"/>
                </c:manualLayout>
              </c:layout>
              <c:tx>
                <c:rich>
                  <a:bodyPr/>
                  <a:lstStyle/>
                  <a:p>
                    <a:fld id="{273FC01D-7EB2-4D95-9CF0-3C721600C4DE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0497DE71-5E5F-45C3-BF2A-88A7EB0BC849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23A28721-FB52-4BDA-B418-06334D47330B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B7F7-4345-9488-086E04D10D84}"/>
                </c:ext>
              </c:extLst>
            </c:dLbl>
            <c:dLbl>
              <c:idx val="9"/>
              <c:layout>
                <c:manualLayout>
                  <c:x val="-0.10699323235578477"/>
                  <c:y val="9.8400984009840101E-3"/>
                </c:manualLayout>
              </c:layout>
              <c:tx>
                <c:rich>
                  <a:bodyPr/>
                  <a:lstStyle/>
                  <a:p>
                    <a:fld id="{F1CFA090-6CC6-4325-9330-BC9C306AF706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751D5A69-283E-41E0-B83E-49F9260702DB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6979C964-63EB-493B-AA78-584537A4161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B7F7-4345-9488-086E04D10D84}"/>
                </c:ext>
              </c:extLst>
            </c:dLbl>
            <c:dLbl>
              <c:idx val="10"/>
              <c:layout>
                <c:manualLayout>
                  <c:x val="-7.8633580406058695E-2"/>
                  <c:y val="-8.1180811808118092E-2"/>
                </c:manualLayout>
              </c:layout>
              <c:tx>
                <c:rich>
                  <a:bodyPr/>
                  <a:lstStyle/>
                  <a:p>
                    <a:fld id="{6F0D003D-5F35-487C-8C49-3A882D872D4C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127D63E2-9A08-4118-B80E-BAC9CF67409C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1471A1F1-A68B-471B-B03C-CDC6A2273385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B7F7-4345-9488-086E04D10D84}"/>
                </c:ext>
              </c:extLst>
            </c:dLbl>
            <c:dLbl>
              <c:idx val="11"/>
              <c:layout>
                <c:manualLayout>
                  <c:x val="0.11859490815339993"/>
                  <c:y val="-0.11070110701107011"/>
                </c:manualLayout>
              </c:layout>
              <c:tx>
                <c:rich>
                  <a:bodyPr/>
                  <a:lstStyle/>
                  <a:p>
                    <a:fld id="{4A33DDA9-EB03-4239-8C0D-E665AE4BDCDF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 </a:t>
                    </a:r>
                    <a:fld id="{3E92279F-4F1E-4793-9F57-42B3711D2B48}" type="CATEGORYNAME">
                      <a:rPr lang="en-US" baseline="0"/>
                      <a:pPr/>
                      <a:t>[CATEGORY NAME]</a:t>
                    </a:fld>
                    <a:r>
                      <a:rPr lang="en-US" baseline="0"/>
                      <a:t> </a:t>
                    </a:r>
                    <a:fld id="{FD4EC1F9-763D-4827-8239-C3A80354A539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B7F7-4345-9488-086E04D10D84}"/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 </c:separator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('Calls Type and Frequency'!$C$1:$K$1,'Calls Type and Frequency'!$N$1:$O$1,'Calls Type and Frequency'!$Q$1)</c:f>
              <c:strCache>
                <c:ptCount val="12"/>
                <c:pt idx="0">
                  <c:v>Structure fire</c:v>
                </c:pt>
                <c:pt idx="1">
                  <c:v>MVC </c:v>
                </c:pt>
                <c:pt idx="2">
                  <c:v>Vehicle fire</c:v>
                </c:pt>
                <c:pt idx="3">
                  <c:v>Medical</c:v>
                </c:pt>
                <c:pt idx="4">
                  <c:v>MISC</c:v>
                </c:pt>
                <c:pt idx="5">
                  <c:v>Chimney</c:v>
                </c:pt>
                <c:pt idx="6">
                  <c:v>Grass/      Brush/      Woods  Campfire</c:v>
                </c:pt>
                <c:pt idx="7">
                  <c:v>Power pole</c:v>
                </c:pt>
                <c:pt idx="8">
                  <c:v>Mutual Aid</c:v>
                </c:pt>
                <c:pt idx="9">
                  <c:v>Fire Alarm</c:v>
                </c:pt>
                <c:pt idx="10">
                  <c:v>Smell or Smoke sighting</c:v>
                </c:pt>
                <c:pt idx="11">
                  <c:v>Illegal burn</c:v>
                </c:pt>
              </c:strCache>
              <c:extLst/>
            </c:strRef>
          </c:cat>
          <c:val>
            <c:numRef>
              <c:f>('Calls Type and Frequency'!$C$34:$K$34,'Calls Type and Frequency'!$N$34:$O$34,'Calls Type and Frequency'!$Q$34)</c:f>
              <c:numCache>
                <c:formatCode>0.0%</c:formatCode>
                <c:ptCount val="12"/>
                <c:pt idx="0">
                  <c:v>2.7372262773722629E-2</c:v>
                </c:pt>
                <c:pt idx="1">
                  <c:v>0.1468978102189781</c:v>
                </c:pt>
                <c:pt idx="2">
                  <c:v>2.0072992700729927E-2</c:v>
                </c:pt>
                <c:pt idx="3">
                  <c:v>0.10218978102189781</c:v>
                </c:pt>
                <c:pt idx="4">
                  <c:v>6.569343065693431E-2</c:v>
                </c:pt>
                <c:pt idx="5">
                  <c:v>3.6496350364963501E-2</c:v>
                </c:pt>
                <c:pt idx="6">
                  <c:v>6.7518248175182483E-2</c:v>
                </c:pt>
                <c:pt idx="7">
                  <c:v>4.1970802919708027E-2</c:v>
                </c:pt>
                <c:pt idx="8">
                  <c:v>0.35583941605839414</c:v>
                </c:pt>
                <c:pt idx="9">
                  <c:v>5.6569343065693431E-2</c:v>
                </c:pt>
                <c:pt idx="10">
                  <c:v>3.3759124087591241E-2</c:v>
                </c:pt>
                <c:pt idx="11">
                  <c:v>2.4635036496350366E-2</c:v>
                </c:pt>
              </c:numCache>
              <c:extLst/>
            </c:numRef>
          </c:val>
          <c:extLst>
            <c:ext xmlns:c15="http://schemas.microsoft.com/office/drawing/2012/chart" uri="{02D57815-91ED-43cb-92C2-25804820EDAC}">
              <c15:datalabelsRange>
                <c15:f>'Calls Type and Frequency'!$C$33:$S$33</c15:f>
                <c15:dlblRangeCache>
                  <c:ptCount val="17"/>
                  <c:pt idx="0">
                    <c:v>30</c:v>
                  </c:pt>
                  <c:pt idx="1">
                    <c:v>161</c:v>
                  </c:pt>
                  <c:pt idx="2">
                    <c:v>22</c:v>
                  </c:pt>
                  <c:pt idx="3">
                    <c:v>112</c:v>
                  </c:pt>
                  <c:pt idx="4">
                    <c:v>72</c:v>
                  </c:pt>
                  <c:pt idx="5">
                    <c:v>40</c:v>
                  </c:pt>
                  <c:pt idx="6">
                    <c:v>74</c:v>
                  </c:pt>
                  <c:pt idx="7">
                    <c:v>46</c:v>
                  </c:pt>
                  <c:pt idx="8">
                    <c:v>390</c:v>
                  </c:pt>
                  <c:pt idx="9">
                    <c:v>7</c:v>
                  </c:pt>
                  <c:pt idx="10">
                    <c:v>8</c:v>
                  </c:pt>
                  <c:pt idx="11">
                    <c:v>62</c:v>
                  </c:pt>
                  <c:pt idx="12">
                    <c:v>37</c:v>
                  </c:pt>
                  <c:pt idx="13">
                    <c:v>2</c:v>
                  </c:pt>
                  <c:pt idx="14">
                    <c:v>27</c:v>
                  </c:pt>
                  <c:pt idx="15">
                    <c:v>6</c:v>
                  </c:pt>
                  <c:pt idx="16">
                    <c:v>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B7F7-4345-9488-086E04D10D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7-25T13:57:02.781" idx="1">
    <p:pos x="7680" y="-28"/>
    <p:text/>
    <p:extLst>
      <p:ext uri="{C676402C-5697-4E1C-873F-D02D1690AC5C}">
        <p15:threadingInfo xmlns:p15="http://schemas.microsoft.com/office/powerpoint/2012/main" timeZoneBias="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A2F60A-AFD4-4FE1-9E77-7DD1EC52E538}" type="doc">
      <dgm:prSet loTypeId="urn:microsoft.com/office/officeart/2009/3/layout/HorizontalOrganizationChart" loCatId="hierarchy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793107-39C0-450F-9477-5E161D21750A}">
      <dgm:prSet/>
      <dgm:spPr/>
      <dgm:t>
        <a:bodyPr/>
        <a:lstStyle/>
        <a:p>
          <a:r>
            <a:rPr lang="en-CA" dirty="0"/>
            <a:t>Fire Service Coordinator Role</a:t>
          </a:r>
          <a:endParaRPr lang="en-US" dirty="0"/>
        </a:p>
      </dgm:t>
    </dgm:pt>
    <dgm:pt modelId="{7994508C-EC79-4BD3-8026-9AD4A1BB7776}" type="parTrans" cxnId="{01C1BB20-447C-43AB-87C4-7D454CCC4202}">
      <dgm:prSet/>
      <dgm:spPr/>
      <dgm:t>
        <a:bodyPr/>
        <a:lstStyle/>
        <a:p>
          <a:endParaRPr lang="en-US"/>
        </a:p>
      </dgm:t>
    </dgm:pt>
    <dgm:pt modelId="{0396021A-953D-4044-8F0E-A881EDE83DE5}" type="sibTrans" cxnId="{01C1BB20-447C-43AB-87C4-7D454CCC4202}">
      <dgm:prSet/>
      <dgm:spPr/>
      <dgm:t>
        <a:bodyPr/>
        <a:lstStyle/>
        <a:p>
          <a:endParaRPr lang="en-US"/>
        </a:p>
      </dgm:t>
    </dgm:pt>
    <dgm:pt modelId="{8E0DB0FE-2895-4222-A3E1-4783081E2829}">
      <dgm:prSet/>
      <dgm:spPr/>
      <dgm:t>
        <a:bodyPr/>
        <a:lstStyle/>
        <a:p>
          <a:r>
            <a:rPr lang="en-CA" dirty="0"/>
            <a:t>Work with Fire Departments in MDOL</a:t>
          </a:r>
          <a:endParaRPr lang="en-US" dirty="0"/>
        </a:p>
      </dgm:t>
    </dgm:pt>
    <dgm:pt modelId="{36155350-A35D-4536-8E50-D988226F39A7}" type="parTrans" cxnId="{FACAD2B1-489C-4F24-8506-D46D8E93F5F2}">
      <dgm:prSet/>
      <dgm:spPr/>
      <dgm:t>
        <a:bodyPr/>
        <a:lstStyle/>
        <a:p>
          <a:endParaRPr lang="en-US"/>
        </a:p>
      </dgm:t>
    </dgm:pt>
    <dgm:pt modelId="{E12F4A17-060F-454B-AAB9-972117A5503C}" type="sibTrans" cxnId="{FACAD2B1-489C-4F24-8506-D46D8E93F5F2}">
      <dgm:prSet/>
      <dgm:spPr/>
      <dgm:t>
        <a:bodyPr/>
        <a:lstStyle/>
        <a:p>
          <a:endParaRPr lang="en-US"/>
        </a:p>
      </dgm:t>
    </dgm:pt>
    <dgm:pt modelId="{EC1119CB-0BDB-45F7-BAAA-770B656B5287}" type="pres">
      <dgm:prSet presAssocID="{97A2F60A-AFD4-4FE1-9E77-7DD1EC52E5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A3E45D1-3501-4415-9B59-32B13FCF07C8}" type="pres">
      <dgm:prSet presAssocID="{9E793107-39C0-450F-9477-5E161D21750A}" presName="hierRoot1" presStyleCnt="0">
        <dgm:presLayoutVars>
          <dgm:hierBranch val="r"/>
        </dgm:presLayoutVars>
      </dgm:prSet>
      <dgm:spPr/>
    </dgm:pt>
    <dgm:pt modelId="{FAC8F741-B1FC-48B2-A9C9-FA16C45F1F43}" type="pres">
      <dgm:prSet presAssocID="{9E793107-39C0-450F-9477-5E161D21750A}" presName="rootComposite1" presStyleCnt="0"/>
      <dgm:spPr/>
    </dgm:pt>
    <dgm:pt modelId="{22F0B62A-7FED-4B80-B0C7-6FF54C8AC8A1}" type="pres">
      <dgm:prSet presAssocID="{9E793107-39C0-450F-9477-5E161D21750A}" presName="rootText1" presStyleLbl="node0" presStyleIdx="0" presStyleCnt="2" custLinFactNeighborX="7559" custLinFactNeighborY="18319">
        <dgm:presLayoutVars>
          <dgm:chPref val="3"/>
        </dgm:presLayoutVars>
      </dgm:prSet>
      <dgm:spPr/>
    </dgm:pt>
    <dgm:pt modelId="{23636CB6-DEBF-4E4D-BC5F-65CF745C84C5}" type="pres">
      <dgm:prSet presAssocID="{9E793107-39C0-450F-9477-5E161D21750A}" presName="rootConnector1" presStyleLbl="node1" presStyleIdx="0" presStyleCnt="0"/>
      <dgm:spPr/>
    </dgm:pt>
    <dgm:pt modelId="{9792BB4D-F944-45CC-9540-F97E7FA5D522}" type="pres">
      <dgm:prSet presAssocID="{9E793107-39C0-450F-9477-5E161D21750A}" presName="hierChild2" presStyleCnt="0"/>
      <dgm:spPr/>
    </dgm:pt>
    <dgm:pt modelId="{46F432E6-2306-4497-80F9-C3036E662CC4}" type="pres">
      <dgm:prSet presAssocID="{9E793107-39C0-450F-9477-5E161D21750A}" presName="hierChild3" presStyleCnt="0"/>
      <dgm:spPr/>
    </dgm:pt>
    <dgm:pt modelId="{5ADED567-A69D-44DF-AD22-99D7D32A5E68}" type="pres">
      <dgm:prSet presAssocID="{8E0DB0FE-2895-4222-A3E1-4783081E2829}" presName="hierRoot1" presStyleCnt="0">
        <dgm:presLayoutVars>
          <dgm:hierBranch val="init"/>
        </dgm:presLayoutVars>
      </dgm:prSet>
      <dgm:spPr/>
    </dgm:pt>
    <dgm:pt modelId="{E4329C74-9449-4C41-86B5-1303FCD74183}" type="pres">
      <dgm:prSet presAssocID="{8E0DB0FE-2895-4222-A3E1-4783081E2829}" presName="rootComposite1" presStyleCnt="0"/>
      <dgm:spPr/>
    </dgm:pt>
    <dgm:pt modelId="{BCDA92E0-662C-4FD6-87B2-1E725C31F4AB}" type="pres">
      <dgm:prSet presAssocID="{8E0DB0FE-2895-4222-A3E1-4783081E2829}" presName="rootText1" presStyleLbl="node0" presStyleIdx="1" presStyleCnt="2" custLinFactNeighborX="7962" custLinFactNeighborY="-22664">
        <dgm:presLayoutVars>
          <dgm:chPref val="3"/>
        </dgm:presLayoutVars>
      </dgm:prSet>
      <dgm:spPr/>
    </dgm:pt>
    <dgm:pt modelId="{9EB582A2-4A7F-4975-83DB-D15C38E8F93E}" type="pres">
      <dgm:prSet presAssocID="{8E0DB0FE-2895-4222-A3E1-4783081E2829}" presName="rootConnector1" presStyleLbl="node1" presStyleIdx="0" presStyleCnt="0"/>
      <dgm:spPr/>
    </dgm:pt>
    <dgm:pt modelId="{6D79A086-09F6-4956-A74C-15A5A7661A4B}" type="pres">
      <dgm:prSet presAssocID="{8E0DB0FE-2895-4222-A3E1-4783081E2829}" presName="hierChild2" presStyleCnt="0"/>
      <dgm:spPr/>
    </dgm:pt>
    <dgm:pt modelId="{66EB370B-50D1-4F83-A0F1-57CA5B9E5B09}" type="pres">
      <dgm:prSet presAssocID="{8E0DB0FE-2895-4222-A3E1-4783081E2829}" presName="hierChild3" presStyleCnt="0"/>
      <dgm:spPr/>
    </dgm:pt>
  </dgm:ptLst>
  <dgm:cxnLst>
    <dgm:cxn modelId="{01C1BB20-447C-43AB-87C4-7D454CCC4202}" srcId="{97A2F60A-AFD4-4FE1-9E77-7DD1EC52E538}" destId="{9E793107-39C0-450F-9477-5E161D21750A}" srcOrd="0" destOrd="0" parTransId="{7994508C-EC79-4BD3-8026-9AD4A1BB7776}" sibTransId="{0396021A-953D-4044-8F0E-A881EDE83DE5}"/>
    <dgm:cxn modelId="{2C2AF625-6278-41D4-802F-E007E59FA833}" type="presOf" srcId="{8E0DB0FE-2895-4222-A3E1-4783081E2829}" destId="{BCDA92E0-662C-4FD6-87B2-1E725C31F4AB}" srcOrd="0" destOrd="0" presId="urn:microsoft.com/office/officeart/2009/3/layout/HorizontalOrganizationChart"/>
    <dgm:cxn modelId="{A0A30363-683B-4855-92FC-9DD02CB20E42}" type="presOf" srcId="{8E0DB0FE-2895-4222-A3E1-4783081E2829}" destId="{9EB582A2-4A7F-4975-83DB-D15C38E8F93E}" srcOrd="1" destOrd="0" presId="urn:microsoft.com/office/officeart/2009/3/layout/HorizontalOrganizationChart"/>
    <dgm:cxn modelId="{B6F63FA3-D92A-4CC0-BBA7-5A6C36F83851}" type="presOf" srcId="{97A2F60A-AFD4-4FE1-9E77-7DD1EC52E538}" destId="{EC1119CB-0BDB-45F7-BAAA-770B656B5287}" srcOrd="0" destOrd="0" presId="urn:microsoft.com/office/officeart/2009/3/layout/HorizontalOrganizationChart"/>
    <dgm:cxn modelId="{FACAD2B1-489C-4F24-8506-D46D8E93F5F2}" srcId="{97A2F60A-AFD4-4FE1-9E77-7DD1EC52E538}" destId="{8E0DB0FE-2895-4222-A3E1-4783081E2829}" srcOrd="1" destOrd="0" parTransId="{36155350-A35D-4536-8E50-D988226F39A7}" sibTransId="{E12F4A17-060F-454B-AAB9-972117A5503C}"/>
    <dgm:cxn modelId="{0328F0E3-A323-4DFD-9B96-DDF04765ABF9}" type="presOf" srcId="{9E793107-39C0-450F-9477-5E161D21750A}" destId="{23636CB6-DEBF-4E4D-BC5F-65CF745C84C5}" srcOrd="1" destOrd="0" presId="urn:microsoft.com/office/officeart/2009/3/layout/HorizontalOrganizationChart"/>
    <dgm:cxn modelId="{68703BFA-51A1-444F-9D2D-91151C9DBC17}" type="presOf" srcId="{9E793107-39C0-450F-9477-5E161D21750A}" destId="{22F0B62A-7FED-4B80-B0C7-6FF54C8AC8A1}" srcOrd="0" destOrd="0" presId="urn:microsoft.com/office/officeart/2009/3/layout/HorizontalOrganizationChart"/>
    <dgm:cxn modelId="{3E6271EF-ECBF-4001-B914-A0E0968D1B0A}" type="presParOf" srcId="{EC1119CB-0BDB-45F7-BAAA-770B656B5287}" destId="{DA3E45D1-3501-4415-9B59-32B13FCF07C8}" srcOrd="0" destOrd="0" presId="urn:microsoft.com/office/officeart/2009/3/layout/HorizontalOrganizationChart"/>
    <dgm:cxn modelId="{E30B5EDD-E059-444D-8EAC-EF70637ECCE2}" type="presParOf" srcId="{DA3E45D1-3501-4415-9B59-32B13FCF07C8}" destId="{FAC8F741-B1FC-48B2-A9C9-FA16C45F1F43}" srcOrd="0" destOrd="0" presId="urn:microsoft.com/office/officeart/2009/3/layout/HorizontalOrganizationChart"/>
    <dgm:cxn modelId="{DB56B286-0211-415C-A61B-00A272C2650E}" type="presParOf" srcId="{FAC8F741-B1FC-48B2-A9C9-FA16C45F1F43}" destId="{22F0B62A-7FED-4B80-B0C7-6FF54C8AC8A1}" srcOrd="0" destOrd="0" presId="urn:microsoft.com/office/officeart/2009/3/layout/HorizontalOrganizationChart"/>
    <dgm:cxn modelId="{C9C69AF7-4358-49BB-814F-33BCEA41898A}" type="presParOf" srcId="{FAC8F741-B1FC-48B2-A9C9-FA16C45F1F43}" destId="{23636CB6-DEBF-4E4D-BC5F-65CF745C84C5}" srcOrd="1" destOrd="0" presId="urn:microsoft.com/office/officeart/2009/3/layout/HorizontalOrganizationChart"/>
    <dgm:cxn modelId="{05EC9BE7-8037-417A-BD5C-2D8A086A5C82}" type="presParOf" srcId="{DA3E45D1-3501-4415-9B59-32B13FCF07C8}" destId="{9792BB4D-F944-45CC-9540-F97E7FA5D522}" srcOrd="1" destOrd="0" presId="urn:microsoft.com/office/officeart/2009/3/layout/HorizontalOrganizationChart"/>
    <dgm:cxn modelId="{9A69C393-3E0B-4C32-9591-DBDD45C17CC2}" type="presParOf" srcId="{DA3E45D1-3501-4415-9B59-32B13FCF07C8}" destId="{46F432E6-2306-4497-80F9-C3036E662CC4}" srcOrd="2" destOrd="0" presId="urn:microsoft.com/office/officeart/2009/3/layout/HorizontalOrganizationChart"/>
    <dgm:cxn modelId="{7FBEAF0A-8725-453A-A9A0-A43E878603A7}" type="presParOf" srcId="{EC1119CB-0BDB-45F7-BAAA-770B656B5287}" destId="{5ADED567-A69D-44DF-AD22-99D7D32A5E68}" srcOrd="1" destOrd="0" presId="urn:microsoft.com/office/officeart/2009/3/layout/HorizontalOrganizationChart"/>
    <dgm:cxn modelId="{F63A4758-2060-4B29-B8E2-FE5FF7E25471}" type="presParOf" srcId="{5ADED567-A69D-44DF-AD22-99D7D32A5E68}" destId="{E4329C74-9449-4C41-86B5-1303FCD74183}" srcOrd="0" destOrd="0" presId="urn:microsoft.com/office/officeart/2009/3/layout/HorizontalOrganizationChart"/>
    <dgm:cxn modelId="{0A7709A5-AF5B-4B72-AA3D-F4CD7D0C3A98}" type="presParOf" srcId="{E4329C74-9449-4C41-86B5-1303FCD74183}" destId="{BCDA92E0-662C-4FD6-87B2-1E725C31F4AB}" srcOrd="0" destOrd="0" presId="urn:microsoft.com/office/officeart/2009/3/layout/HorizontalOrganizationChart"/>
    <dgm:cxn modelId="{E6E090AE-5431-4CED-A365-4EECB265AF78}" type="presParOf" srcId="{E4329C74-9449-4C41-86B5-1303FCD74183}" destId="{9EB582A2-4A7F-4975-83DB-D15C38E8F93E}" srcOrd="1" destOrd="0" presId="urn:microsoft.com/office/officeart/2009/3/layout/HorizontalOrganizationChart"/>
    <dgm:cxn modelId="{BE7BCF7B-E787-403F-A9F3-6248F058B19D}" type="presParOf" srcId="{5ADED567-A69D-44DF-AD22-99D7D32A5E68}" destId="{6D79A086-09F6-4956-A74C-15A5A7661A4B}" srcOrd="1" destOrd="0" presId="urn:microsoft.com/office/officeart/2009/3/layout/HorizontalOrganizationChart"/>
    <dgm:cxn modelId="{96B7863E-8B10-439D-B40B-37C9B09B6293}" type="presParOf" srcId="{5ADED567-A69D-44DF-AD22-99D7D32A5E68}" destId="{66EB370B-50D1-4F83-A0F1-57CA5B9E5B0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C1001F-C3DE-4DB5-AA0F-C93DEFAB1EC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EE2283A-BD22-4FB0-89C9-824334251E28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Registered Medical First Responders – 214     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		2019 was 198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F54F316-D28A-4B1E-A7EF-2788C7869A70}" type="parTrans" cxnId="{D2E737F2-C83F-4F9F-9073-7982DABF08D8}">
      <dgm:prSet/>
      <dgm:spPr/>
      <dgm:t>
        <a:bodyPr/>
        <a:lstStyle/>
        <a:p>
          <a:endParaRPr lang="en-US"/>
        </a:p>
      </dgm:t>
    </dgm:pt>
    <dgm:pt modelId="{F1150EF9-4133-431E-B2CD-B5043E638CD8}" type="sibTrans" cxnId="{D2E737F2-C83F-4F9F-9073-7982DABF08D8}">
      <dgm:prSet/>
      <dgm:spPr/>
      <dgm:t>
        <a:bodyPr/>
        <a:lstStyle/>
        <a:p>
          <a:endParaRPr lang="en-US"/>
        </a:p>
      </dgm:t>
    </dgm:pt>
    <dgm:pt modelId="{27590B45-F17B-4777-A237-069A5D689225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Structural Firefighters- 333  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				2019 was 349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EE3333C-9E68-4059-A3D8-AB5915CF7ED4}" type="parTrans" cxnId="{B21306DB-11A7-4BF1-AFDD-47E94B1C747B}">
      <dgm:prSet/>
      <dgm:spPr/>
      <dgm:t>
        <a:bodyPr/>
        <a:lstStyle/>
        <a:p>
          <a:endParaRPr lang="en-US"/>
        </a:p>
      </dgm:t>
    </dgm:pt>
    <dgm:pt modelId="{0688DD51-6D62-40F0-BCC1-707C3ADE7E09}" type="sibTrans" cxnId="{B21306DB-11A7-4BF1-AFDD-47E94B1C747B}">
      <dgm:prSet/>
      <dgm:spPr/>
      <dgm:t>
        <a:bodyPr/>
        <a:lstStyle/>
        <a:p>
          <a:endParaRPr lang="en-US"/>
        </a:p>
      </dgm:t>
    </dgm:pt>
    <dgm:pt modelId="{C79DD61B-1D1B-4496-85ED-CC15B80C8F52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Active Firefighters- 597       +8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				2019 was 589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FEFD4E7-9F87-4657-901B-1DE0CB644846}" type="parTrans" cxnId="{DEA7AE86-938D-43EE-BACF-0CFF50C9352E}">
      <dgm:prSet/>
      <dgm:spPr/>
      <dgm:t>
        <a:bodyPr/>
        <a:lstStyle/>
        <a:p>
          <a:endParaRPr lang="en-US"/>
        </a:p>
      </dgm:t>
    </dgm:pt>
    <dgm:pt modelId="{9B214CE5-023D-414A-A30C-D009375AA0C4}" type="sibTrans" cxnId="{DEA7AE86-938D-43EE-BACF-0CFF50C9352E}">
      <dgm:prSet/>
      <dgm:spPr/>
      <dgm:t>
        <a:bodyPr/>
        <a:lstStyle/>
        <a:p>
          <a:endParaRPr lang="en-US"/>
        </a:p>
      </dgm:t>
    </dgm:pt>
    <dgm:pt modelId="{290B6090-ECF8-49ED-A4E7-5F3AB4B0228E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Junior Firefighters- 35    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</a:t>
          </a:r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+1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				2019 was 34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00AF4E3-0319-447D-8E74-324D885F44B7}" type="parTrans" cxnId="{03C50C0D-C963-4B3E-B4B2-E9A9CD27F35A}">
      <dgm:prSet/>
      <dgm:spPr/>
      <dgm:t>
        <a:bodyPr/>
        <a:lstStyle/>
        <a:p>
          <a:endParaRPr lang="en-US"/>
        </a:p>
      </dgm:t>
    </dgm:pt>
    <dgm:pt modelId="{8B7C94C1-43ED-4C75-9CD5-623D8E37C351}" type="sibTrans" cxnId="{03C50C0D-C963-4B3E-B4B2-E9A9CD27F35A}">
      <dgm:prSet/>
      <dgm:spPr/>
      <dgm:t>
        <a:bodyPr/>
        <a:lstStyle/>
        <a:p>
          <a:endParaRPr lang="en-US"/>
        </a:p>
      </dgm:t>
    </dgm:pt>
    <dgm:pt modelId="{66860600-7C2E-4D12-8DDE-2B7B46662CC7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Auxiliary members- 191    </a:t>
          </a:r>
          <a:r>
            <a:rPr lang="en-CA" b="1" dirty="0">
              <a:latin typeface="Calibri" panose="020F0502020204030204" pitchFamily="34" charset="0"/>
              <a:cs typeface="Calibri" panose="020F0502020204030204" pitchFamily="34" charset="0"/>
            </a:rPr>
            <a:t>					2019 was 191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CD283B8-B6A3-4636-8125-780A0786E042}" type="parTrans" cxnId="{E1671998-DC99-4689-9D4E-4D985CA83E87}">
      <dgm:prSet/>
      <dgm:spPr/>
      <dgm:t>
        <a:bodyPr/>
        <a:lstStyle/>
        <a:p>
          <a:endParaRPr lang="en-US"/>
        </a:p>
      </dgm:t>
    </dgm:pt>
    <dgm:pt modelId="{6E880E05-2730-4667-B3FB-CC81761FE904}" type="sibTrans" cxnId="{E1671998-DC99-4689-9D4E-4D985CA83E87}">
      <dgm:prSet/>
      <dgm:spPr/>
      <dgm:t>
        <a:bodyPr/>
        <a:lstStyle/>
        <a:p>
          <a:endParaRPr lang="en-US"/>
        </a:p>
      </dgm:t>
    </dgm:pt>
    <dgm:pt modelId="{ECE45AC4-1811-4ABC-A50D-22F1CED888E6}">
      <dgm:prSet/>
      <dgm:spPr/>
      <dgm:t>
        <a:bodyPr/>
        <a:lstStyle/>
        <a:p>
          <a:r>
            <a:rPr lang="en-CA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Honorary and Other members- 182    </a:t>
          </a:r>
          <a:r>
            <a:rPr lang="en-CA" b="1">
              <a:latin typeface="Calibri" panose="020F0502020204030204" pitchFamily="34" charset="0"/>
              <a:cs typeface="Calibri" panose="020F0502020204030204" pitchFamily="34" charset="0"/>
            </a:rPr>
            <a:t>				 2019 was 174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191E504-B8A4-4174-8023-2801ABAC75F4}" type="parTrans" cxnId="{7677A7D3-B7E2-4B06-B39E-880961F3DBF3}">
      <dgm:prSet/>
      <dgm:spPr/>
      <dgm:t>
        <a:bodyPr/>
        <a:lstStyle/>
        <a:p>
          <a:endParaRPr lang="en-US"/>
        </a:p>
      </dgm:t>
    </dgm:pt>
    <dgm:pt modelId="{D0B45832-92F0-41AB-B5C7-A630DFF244CC}" type="sibTrans" cxnId="{7677A7D3-B7E2-4B06-B39E-880961F3DBF3}">
      <dgm:prSet/>
      <dgm:spPr/>
      <dgm:t>
        <a:bodyPr/>
        <a:lstStyle/>
        <a:p>
          <a:endParaRPr lang="en-US"/>
        </a:p>
      </dgm:t>
    </dgm:pt>
    <dgm:pt modelId="{3EA9EAAE-DBD3-49DE-87F8-E1815ACCB7B5}">
      <dgm:prSet/>
      <dgm:spPr/>
      <dgm:t>
        <a:bodyPr/>
        <a:lstStyle/>
        <a:p>
          <a:r>
            <a:rPr lang="en-CA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Firefighter insurance costs last year Around the $60,000.00</a:t>
          </a:r>
          <a:r>
            <a:rPr lang="en-CA" b="1">
              <a:latin typeface="Calibri" panose="020F0502020204030204" pitchFamily="34" charset="0"/>
              <a:cs typeface="Calibri" panose="020F0502020204030204" pitchFamily="34" charset="0"/>
            </a:rPr>
            <a:t>	      New personnel insurance $38,542.00 ($10,900 Grant)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879368A-4CCB-46D6-B4F9-D090B1F75949}" type="parTrans" cxnId="{157F739F-9F13-4CCC-B8A0-8AE1B143CF5B}">
      <dgm:prSet/>
      <dgm:spPr/>
      <dgm:t>
        <a:bodyPr/>
        <a:lstStyle/>
        <a:p>
          <a:endParaRPr lang="en-US"/>
        </a:p>
      </dgm:t>
    </dgm:pt>
    <dgm:pt modelId="{02E08622-3F12-4D9F-8005-3887B06705C9}" type="sibTrans" cxnId="{157F739F-9F13-4CCC-B8A0-8AE1B143CF5B}">
      <dgm:prSet/>
      <dgm:spPr/>
      <dgm:t>
        <a:bodyPr/>
        <a:lstStyle/>
        <a:p>
          <a:endParaRPr lang="en-US"/>
        </a:p>
      </dgm:t>
    </dgm:pt>
    <dgm:pt modelId="{2D8A4163-9FEF-456B-9D0A-5F11535C9DBA}">
      <dgm:prSet/>
      <dgm:spPr/>
      <dgm:t>
        <a:bodyPr/>
        <a:lstStyle/>
        <a:p>
          <a:r>
            <a:rPr lang="en-CA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Self-contained Breathing Apparatus(SCBA) Functional Testing All but 1</a:t>
          </a:r>
          <a:endParaRPr lang="en-US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EC7D8A3-C7A3-4435-90B0-40EF8E73F506}" type="parTrans" cxnId="{A8DA65BD-4D50-42F6-AABA-BE52F4F41060}">
      <dgm:prSet/>
      <dgm:spPr/>
      <dgm:t>
        <a:bodyPr/>
        <a:lstStyle/>
        <a:p>
          <a:endParaRPr lang="en-US"/>
        </a:p>
      </dgm:t>
    </dgm:pt>
    <dgm:pt modelId="{7AF40A85-6A23-42AD-96FC-4A59CDA83059}" type="sibTrans" cxnId="{A8DA65BD-4D50-42F6-AABA-BE52F4F41060}">
      <dgm:prSet/>
      <dgm:spPr/>
      <dgm:t>
        <a:bodyPr/>
        <a:lstStyle/>
        <a:p>
          <a:endParaRPr lang="en-US"/>
        </a:p>
      </dgm:t>
    </dgm:pt>
    <dgm:pt modelId="{108CA547-C511-4845-ABB2-97333BD8C16C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Pump Testing- some issues</a:t>
          </a:r>
          <a:r>
            <a:rPr lang="en-CA" b="1" dirty="0"/>
            <a:t>					2019 not done 3</a:t>
          </a:r>
          <a:endParaRPr lang="en-US" dirty="0"/>
        </a:p>
      </dgm:t>
    </dgm:pt>
    <dgm:pt modelId="{FBD389B0-D6BA-480E-BEF1-39262C8D050F}" type="parTrans" cxnId="{DFF9705E-D62A-45B8-9ADF-A0747161DB6D}">
      <dgm:prSet/>
      <dgm:spPr/>
      <dgm:t>
        <a:bodyPr/>
        <a:lstStyle/>
        <a:p>
          <a:endParaRPr lang="en-US"/>
        </a:p>
      </dgm:t>
    </dgm:pt>
    <dgm:pt modelId="{5FED1B2D-E59F-4860-97BC-7AB1E804901D}" type="sibTrans" cxnId="{DFF9705E-D62A-45B8-9ADF-A0747161DB6D}">
      <dgm:prSet/>
      <dgm:spPr/>
      <dgm:t>
        <a:bodyPr/>
        <a:lstStyle/>
        <a:p>
          <a:endParaRPr lang="en-US"/>
        </a:p>
      </dgm:t>
    </dgm:pt>
    <dgm:pt modelId="{A8F6B63C-6A08-4F14-99DB-2C536A3286D8}">
      <dgm:prSet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Fire Department Fund Raising -$373,329.00  -54% ( FF 50/50 Helped some) </a:t>
          </a:r>
          <a:r>
            <a:rPr lang="en-CA" b="1" dirty="0"/>
            <a:t>	2019 was  $691,052.00</a:t>
          </a:r>
          <a:endParaRPr lang="en-US" dirty="0"/>
        </a:p>
      </dgm:t>
    </dgm:pt>
    <dgm:pt modelId="{B1E96CC3-EF43-4BB3-B063-4FE796A5F3DF}" type="parTrans" cxnId="{F33220CC-3BF0-43D8-95FD-958272C5B249}">
      <dgm:prSet/>
      <dgm:spPr/>
      <dgm:t>
        <a:bodyPr/>
        <a:lstStyle/>
        <a:p>
          <a:endParaRPr lang="en-US"/>
        </a:p>
      </dgm:t>
    </dgm:pt>
    <dgm:pt modelId="{B53E167C-6729-4338-8D6A-C7A09BF817C5}" type="sibTrans" cxnId="{F33220CC-3BF0-43D8-95FD-958272C5B249}">
      <dgm:prSet/>
      <dgm:spPr/>
      <dgm:t>
        <a:bodyPr/>
        <a:lstStyle/>
        <a:p>
          <a:endParaRPr lang="en-US"/>
        </a:p>
      </dgm:t>
    </dgm:pt>
    <dgm:pt modelId="{D343E99A-B86B-4A85-B4D3-22C0470E2033}" type="pres">
      <dgm:prSet presAssocID="{01C1001F-C3DE-4DB5-AA0F-C93DEFAB1EC5}" presName="linear" presStyleCnt="0">
        <dgm:presLayoutVars>
          <dgm:animLvl val="lvl"/>
          <dgm:resizeHandles val="exact"/>
        </dgm:presLayoutVars>
      </dgm:prSet>
      <dgm:spPr/>
    </dgm:pt>
    <dgm:pt modelId="{B438EFA9-49B1-473E-8844-BF3A80F39AE3}" type="pres">
      <dgm:prSet presAssocID="{4EE2283A-BD22-4FB0-89C9-824334251E28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6A7EDD62-2F29-458A-BA5D-569068E186B2}" type="pres">
      <dgm:prSet presAssocID="{F1150EF9-4133-431E-B2CD-B5043E638CD8}" presName="spacer" presStyleCnt="0"/>
      <dgm:spPr/>
    </dgm:pt>
    <dgm:pt modelId="{A909558A-F20B-46AA-BD99-6BA63331E21D}" type="pres">
      <dgm:prSet presAssocID="{27590B45-F17B-4777-A237-069A5D689225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DA03CF62-F565-48B2-B4DC-77249E005AAC}" type="pres">
      <dgm:prSet presAssocID="{0688DD51-6D62-40F0-BCC1-707C3ADE7E09}" presName="spacer" presStyleCnt="0"/>
      <dgm:spPr/>
    </dgm:pt>
    <dgm:pt modelId="{A568AD55-A120-4265-8B8B-DB1700C35AE7}" type="pres">
      <dgm:prSet presAssocID="{C79DD61B-1D1B-4496-85ED-CC15B80C8F52}" presName="parentText" presStyleLbl="node1" presStyleIdx="2" presStyleCnt="10">
        <dgm:presLayoutVars>
          <dgm:chMax val="0"/>
          <dgm:bulletEnabled val="1"/>
        </dgm:presLayoutVars>
      </dgm:prSet>
      <dgm:spPr/>
    </dgm:pt>
    <dgm:pt modelId="{68286F83-7F19-4A66-9176-23FC3E66330E}" type="pres">
      <dgm:prSet presAssocID="{9B214CE5-023D-414A-A30C-D009375AA0C4}" presName="spacer" presStyleCnt="0"/>
      <dgm:spPr/>
    </dgm:pt>
    <dgm:pt modelId="{9B0046D5-BDB8-4D80-930D-CE8B8377C8CA}" type="pres">
      <dgm:prSet presAssocID="{290B6090-ECF8-49ED-A4E7-5F3AB4B0228E}" presName="parentText" presStyleLbl="node1" presStyleIdx="3" presStyleCnt="10">
        <dgm:presLayoutVars>
          <dgm:chMax val="0"/>
          <dgm:bulletEnabled val="1"/>
        </dgm:presLayoutVars>
      </dgm:prSet>
      <dgm:spPr/>
    </dgm:pt>
    <dgm:pt modelId="{54BEACDC-5C49-4A15-8F9A-06349F87D3C2}" type="pres">
      <dgm:prSet presAssocID="{8B7C94C1-43ED-4C75-9CD5-623D8E37C351}" presName="spacer" presStyleCnt="0"/>
      <dgm:spPr/>
    </dgm:pt>
    <dgm:pt modelId="{09FDDEB7-5CC3-4C03-AFD7-8F0FCBF381DF}" type="pres">
      <dgm:prSet presAssocID="{66860600-7C2E-4D12-8DDE-2B7B46662CC7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1D0DE715-17C0-4BD3-9034-36FF824BA3E5}" type="pres">
      <dgm:prSet presAssocID="{6E880E05-2730-4667-B3FB-CC81761FE904}" presName="spacer" presStyleCnt="0"/>
      <dgm:spPr/>
    </dgm:pt>
    <dgm:pt modelId="{764826AD-BAF1-496D-93A7-50D6088DF3B3}" type="pres">
      <dgm:prSet presAssocID="{ECE45AC4-1811-4ABC-A50D-22F1CED888E6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B93D062C-0D3B-4ED5-AEE0-7BEEF02EEF34}" type="pres">
      <dgm:prSet presAssocID="{D0B45832-92F0-41AB-B5C7-A630DFF244CC}" presName="spacer" presStyleCnt="0"/>
      <dgm:spPr/>
    </dgm:pt>
    <dgm:pt modelId="{66555E87-6456-46C6-A6E3-2B2C7B37CC50}" type="pres">
      <dgm:prSet presAssocID="{3EA9EAAE-DBD3-49DE-87F8-E1815ACCB7B5}" presName="parentText" presStyleLbl="node1" presStyleIdx="6" presStyleCnt="10" custLinFactNeighborX="0" custLinFactNeighborY="-96505">
        <dgm:presLayoutVars>
          <dgm:chMax val="0"/>
          <dgm:bulletEnabled val="1"/>
        </dgm:presLayoutVars>
      </dgm:prSet>
      <dgm:spPr/>
    </dgm:pt>
    <dgm:pt modelId="{B4A29BE2-8E92-4F63-AE8A-6FC5F45B9E72}" type="pres">
      <dgm:prSet presAssocID="{02E08622-3F12-4D9F-8005-3887B06705C9}" presName="spacer" presStyleCnt="0"/>
      <dgm:spPr/>
    </dgm:pt>
    <dgm:pt modelId="{2C09694C-DD9A-4A65-A00D-6EA96FE660C1}" type="pres">
      <dgm:prSet presAssocID="{2D8A4163-9FEF-456B-9D0A-5F11535C9DBA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62F90E19-68E6-4A15-8A0F-5136C7404A99}" type="pres">
      <dgm:prSet presAssocID="{7AF40A85-6A23-42AD-96FC-4A59CDA83059}" presName="spacer" presStyleCnt="0"/>
      <dgm:spPr/>
    </dgm:pt>
    <dgm:pt modelId="{28C9BCC4-A923-49E9-9CF0-611DEAB32887}" type="pres">
      <dgm:prSet presAssocID="{108CA547-C511-4845-ABB2-97333BD8C16C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45A63F8A-CEF0-4815-AEC6-C1C0CDD8BAFA}" type="pres">
      <dgm:prSet presAssocID="{5FED1B2D-E59F-4860-97BC-7AB1E804901D}" presName="spacer" presStyleCnt="0"/>
      <dgm:spPr/>
    </dgm:pt>
    <dgm:pt modelId="{58061F0C-6B98-4B39-B7C8-3BF2DD32D8C4}" type="pres">
      <dgm:prSet presAssocID="{A8F6B63C-6A08-4F14-99DB-2C536A3286D8}" presName="parentText" presStyleLbl="node1" presStyleIdx="9" presStyleCnt="10">
        <dgm:presLayoutVars>
          <dgm:chMax val="0"/>
          <dgm:bulletEnabled val="1"/>
        </dgm:presLayoutVars>
      </dgm:prSet>
      <dgm:spPr/>
    </dgm:pt>
  </dgm:ptLst>
  <dgm:cxnLst>
    <dgm:cxn modelId="{03C50C0D-C963-4B3E-B4B2-E9A9CD27F35A}" srcId="{01C1001F-C3DE-4DB5-AA0F-C93DEFAB1EC5}" destId="{290B6090-ECF8-49ED-A4E7-5F3AB4B0228E}" srcOrd="3" destOrd="0" parTransId="{E00AF4E3-0319-447D-8E74-324D885F44B7}" sibTransId="{8B7C94C1-43ED-4C75-9CD5-623D8E37C351}"/>
    <dgm:cxn modelId="{7C67FE12-C952-4E2B-88C3-0A2197D01AF0}" type="presOf" srcId="{01C1001F-C3DE-4DB5-AA0F-C93DEFAB1EC5}" destId="{D343E99A-B86B-4A85-B4D3-22C0470E2033}" srcOrd="0" destOrd="0" presId="urn:microsoft.com/office/officeart/2005/8/layout/vList2"/>
    <dgm:cxn modelId="{5F4A8D25-AD34-41EF-8843-6887AE601C5B}" type="presOf" srcId="{3EA9EAAE-DBD3-49DE-87F8-E1815ACCB7B5}" destId="{66555E87-6456-46C6-A6E3-2B2C7B37CC50}" srcOrd="0" destOrd="0" presId="urn:microsoft.com/office/officeart/2005/8/layout/vList2"/>
    <dgm:cxn modelId="{DFF9705E-D62A-45B8-9ADF-A0747161DB6D}" srcId="{01C1001F-C3DE-4DB5-AA0F-C93DEFAB1EC5}" destId="{108CA547-C511-4845-ABB2-97333BD8C16C}" srcOrd="8" destOrd="0" parTransId="{FBD389B0-D6BA-480E-BEF1-39262C8D050F}" sibTransId="{5FED1B2D-E59F-4860-97BC-7AB1E804901D}"/>
    <dgm:cxn modelId="{019CC65F-4545-4684-A48E-27B45EB6FE3C}" type="presOf" srcId="{4EE2283A-BD22-4FB0-89C9-824334251E28}" destId="{B438EFA9-49B1-473E-8844-BF3A80F39AE3}" srcOrd="0" destOrd="0" presId="urn:microsoft.com/office/officeart/2005/8/layout/vList2"/>
    <dgm:cxn modelId="{F6D80A6F-589C-442E-8399-C556D5D95532}" type="presOf" srcId="{27590B45-F17B-4777-A237-069A5D689225}" destId="{A909558A-F20B-46AA-BD99-6BA63331E21D}" srcOrd="0" destOrd="0" presId="urn:microsoft.com/office/officeart/2005/8/layout/vList2"/>
    <dgm:cxn modelId="{9E98AF83-8C94-44B6-9194-17E3C14503AD}" type="presOf" srcId="{ECE45AC4-1811-4ABC-A50D-22F1CED888E6}" destId="{764826AD-BAF1-496D-93A7-50D6088DF3B3}" srcOrd="0" destOrd="0" presId="urn:microsoft.com/office/officeart/2005/8/layout/vList2"/>
    <dgm:cxn modelId="{DEA7AE86-938D-43EE-BACF-0CFF50C9352E}" srcId="{01C1001F-C3DE-4DB5-AA0F-C93DEFAB1EC5}" destId="{C79DD61B-1D1B-4496-85ED-CC15B80C8F52}" srcOrd="2" destOrd="0" parTransId="{CFEFD4E7-9F87-4657-901B-1DE0CB644846}" sibTransId="{9B214CE5-023D-414A-A30C-D009375AA0C4}"/>
    <dgm:cxn modelId="{E1671998-DC99-4689-9D4E-4D985CA83E87}" srcId="{01C1001F-C3DE-4DB5-AA0F-C93DEFAB1EC5}" destId="{66860600-7C2E-4D12-8DDE-2B7B46662CC7}" srcOrd="4" destOrd="0" parTransId="{CCD283B8-B6A3-4636-8125-780A0786E042}" sibTransId="{6E880E05-2730-4667-B3FB-CC81761FE904}"/>
    <dgm:cxn modelId="{C2ABD79D-5DDC-42E6-8296-079E03E83990}" type="presOf" srcId="{66860600-7C2E-4D12-8DDE-2B7B46662CC7}" destId="{09FDDEB7-5CC3-4C03-AFD7-8F0FCBF381DF}" srcOrd="0" destOrd="0" presId="urn:microsoft.com/office/officeart/2005/8/layout/vList2"/>
    <dgm:cxn modelId="{157F739F-9F13-4CCC-B8A0-8AE1B143CF5B}" srcId="{01C1001F-C3DE-4DB5-AA0F-C93DEFAB1EC5}" destId="{3EA9EAAE-DBD3-49DE-87F8-E1815ACCB7B5}" srcOrd="6" destOrd="0" parTransId="{3879368A-4CCB-46D6-B4F9-D090B1F75949}" sibTransId="{02E08622-3F12-4D9F-8005-3887B06705C9}"/>
    <dgm:cxn modelId="{D21CC5AA-6619-4353-AB73-D74287C85177}" type="presOf" srcId="{C79DD61B-1D1B-4496-85ED-CC15B80C8F52}" destId="{A568AD55-A120-4265-8B8B-DB1700C35AE7}" srcOrd="0" destOrd="0" presId="urn:microsoft.com/office/officeart/2005/8/layout/vList2"/>
    <dgm:cxn modelId="{61C2A7B2-1049-4802-B8CF-698587D2B42D}" type="presOf" srcId="{108CA547-C511-4845-ABB2-97333BD8C16C}" destId="{28C9BCC4-A923-49E9-9CF0-611DEAB32887}" srcOrd="0" destOrd="0" presId="urn:microsoft.com/office/officeart/2005/8/layout/vList2"/>
    <dgm:cxn modelId="{C391E9B5-1016-4876-B69F-A1A2773AA0F3}" type="presOf" srcId="{A8F6B63C-6A08-4F14-99DB-2C536A3286D8}" destId="{58061F0C-6B98-4B39-B7C8-3BF2DD32D8C4}" srcOrd="0" destOrd="0" presId="urn:microsoft.com/office/officeart/2005/8/layout/vList2"/>
    <dgm:cxn modelId="{A8DA65BD-4D50-42F6-AABA-BE52F4F41060}" srcId="{01C1001F-C3DE-4DB5-AA0F-C93DEFAB1EC5}" destId="{2D8A4163-9FEF-456B-9D0A-5F11535C9DBA}" srcOrd="7" destOrd="0" parTransId="{1EC7D8A3-C7A3-4435-90B0-40EF8E73F506}" sibTransId="{7AF40A85-6A23-42AD-96FC-4A59CDA83059}"/>
    <dgm:cxn modelId="{FF24FAC7-33DB-4B38-9D11-A56BBCC52874}" type="presOf" srcId="{290B6090-ECF8-49ED-A4E7-5F3AB4B0228E}" destId="{9B0046D5-BDB8-4D80-930D-CE8B8377C8CA}" srcOrd="0" destOrd="0" presId="urn:microsoft.com/office/officeart/2005/8/layout/vList2"/>
    <dgm:cxn modelId="{F33220CC-3BF0-43D8-95FD-958272C5B249}" srcId="{01C1001F-C3DE-4DB5-AA0F-C93DEFAB1EC5}" destId="{A8F6B63C-6A08-4F14-99DB-2C536A3286D8}" srcOrd="9" destOrd="0" parTransId="{B1E96CC3-EF43-4BB3-B063-4FE796A5F3DF}" sibTransId="{B53E167C-6729-4338-8D6A-C7A09BF817C5}"/>
    <dgm:cxn modelId="{7677A7D3-B7E2-4B06-B39E-880961F3DBF3}" srcId="{01C1001F-C3DE-4DB5-AA0F-C93DEFAB1EC5}" destId="{ECE45AC4-1811-4ABC-A50D-22F1CED888E6}" srcOrd="5" destOrd="0" parTransId="{B191E504-B8A4-4174-8023-2801ABAC75F4}" sibTransId="{D0B45832-92F0-41AB-B5C7-A630DFF244CC}"/>
    <dgm:cxn modelId="{B21306DB-11A7-4BF1-AFDD-47E94B1C747B}" srcId="{01C1001F-C3DE-4DB5-AA0F-C93DEFAB1EC5}" destId="{27590B45-F17B-4777-A237-069A5D689225}" srcOrd="1" destOrd="0" parTransId="{EEE3333C-9E68-4059-A3D8-AB5915CF7ED4}" sibTransId="{0688DD51-6D62-40F0-BCC1-707C3ADE7E09}"/>
    <dgm:cxn modelId="{991CF5E0-9A3A-4DB6-BBF1-FB6A282B202E}" type="presOf" srcId="{2D8A4163-9FEF-456B-9D0A-5F11535C9DBA}" destId="{2C09694C-DD9A-4A65-A00D-6EA96FE660C1}" srcOrd="0" destOrd="0" presId="urn:microsoft.com/office/officeart/2005/8/layout/vList2"/>
    <dgm:cxn modelId="{D2E737F2-C83F-4F9F-9073-7982DABF08D8}" srcId="{01C1001F-C3DE-4DB5-AA0F-C93DEFAB1EC5}" destId="{4EE2283A-BD22-4FB0-89C9-824334251E28}" srcOrd="0" destOrd="0" parTransId="{AF54F316-D28A-4B1E-A7EF-2788C7869A70}" sibTransId="{F1150EF9-4133-431E-B2CD-B5043E638CD8}"/>
    <dgm:cxn modelId="{4646C608-015D-4AF3-8151-DE9C45248767}" type="presParOf" srcId="{D343E99A-B86B-4A85-B4D3-22C0470E2033}" destId="{B438EFA9-49B1-473E-8844-BF3A80F39AE3}" srcOrd="0" destOrd="0" presId="urn:microsoft.com/office/officeart/2005/8/layout/vList2"/>
    <dgm:cxn modelId="{FE4012BB-CE4B-4772-875D-FFC6E1693F5C}" type="presParOf" srcId="{D343E99A-B86B-4A85-B4D3-22C0470E2033}" destId="{6A7EDD62-2F29-458A-BA5D-569068E186B2}" srcOrd="1" destOrd="0" presId="urn:microsoft.com/office/officeart/2005/8/layout/vList2"/>
    <dgm:cxn modelId="{E58063B8-D462-4879-BBB2-590E4CC7CD53}" type="presParOf" srcId="{D343E99A-B86B-4A85-B4D3-22C0470E2033}" destId="{A909558A-F20B-46AA-BD99-6BA63331E21D}" srcOrd="2" destOrd="0" presId="urn:microsoft.com/office/officeart/2005/8/layout/vList2"/>
    <dgm:cxn modelId="{0C01D6C1-1B3F-4F7D-A40E-540771367DA8}" type="presParOf" srcId="{D343E99A-B86B-4A85-B4D3-22C0470E2033}" destId="{DA03CF62-F565-48B2-B4DC-77249E005AAC}" srcOrd="3" destOrd="0" presId="urn:microsoft.com/office/officeart/2005/8/layout/vList2"/>
    <dgm:cxn modelId="{A717B95E-05CE-46CF-8B1C-3E0EFD9EB877}" type="presParOf" srcId="{D343E99A-B86B-4A85-B4D3-22C0470E2033}" destId="{A568AD55-A120-4265-8B8B-DB1700C35AE7}" srcOrd="4" destOrd="0" presId="urn:microsoft.com/office/officeart/2005/8/layout/vList2"/>
    <dgm:cxn modelId="{14D3FCAE-8FA0-4559-BA4C-68CAD65EA3A8}" type="presParOf" srcId="{D343E99A-B86B-4A85-B4D3-22C0470E2033}" destId="{68286F83-7F19-4A66-9176-23FC3E66330E}" srcOrd="5" destOrd="0" presId="urn:microsoft.com/office/officeart/2005/8/layout/vList2"/>
    <dgm:cxn modelId="{7A198B04-F6E5-4ABE-92B8-201DA6E4C708}" type="presParOf" srcId="{D343E99A-B86B-4A85-B4D3-22C0470E2033}" destId="{9B0046D5-BDB8-4D80-930D-CE8B8377C8CA}" srcOrd="6" destOrd="0" presId="urn:microsoft.com/office/officeart/2005/8/layout/vList2"/>
    <dgm:cxn modelId="{03035CC0-7EF2-4088-A3D1-25DBD5FC5242}" type="presParOf" srcId="{D343E99A-B86B-4A85-B4D3-22C0470E2033}" destId="{54BEACDC-5C49-4A15-8F9A-06349F87D3C2}" srcOrd="7" destOrd="0" presId="urn:microsoft.com/office/officeart/2005/8/layout/vList2"/>
    <dgm:cxn modelId="{C0ABFCB2-2378-4E80-B269-AE7035EC912E}" type="presParOf" srcId="{D343E99A-B86B-4A85-B4D3-22C0470E2033}" destId="{09FDDEB7-5CC3-4C03-AFD7-8F0FCBF381DF}" srcOrd="8" destOrd="0" presId="urn:microsoft.com/office/officeart/2005/8/layout/vList2"/>
    <dgm:cxn modelId="{84DE821E-5708-44D3-A024-F4D5C63B1AAD}" type="presParOf" srcId="{D343E99A-B86B-4A85-B4D3-22C0470E2033}" destId="{1D0DE715-17C0-4BD3-9034-36FF824BA3E5}" srcOrd="9" destOrd="0" presId="urn:microsoft.com/office/officeart/2005/8/layout/vList2"/>
    <dgm:cxn modelId="{7B9039C7-CB72-4869-A82A-8E711889ECA9}" type="presParOf" srcId="{D343E99A-B86B-4A85-B4D3-22C0470E2033}" destId="{764826AD-BAF1-496D-93A7-50D6088DF3B3}" srcOrd="10" destOrd="0" presId="urn:microsoft.com/office/officeart/2005/8/layout/vList2"/>
    <dgm:cxn modelId="{E2F73E79-0B50-4F9F-9A72-B7D425EE3189}" type="presParOf" srcId="{D343E99A-B86B-4A85-B4D3-22C0470E2033}" destId="{B93D062C-0D3B-4ED5-AEE0-7BEEF02EEF34}" srcOrd="11" destOrd="0" presId="urn:microsoft.com/office/officeart/2005/8/layout/vList2"/>
    <dgm:cxn modelId="{65C4904F-9359-4E1E-AA0C-191427F36626}" type="presParOf" srcId="{D343E99A-B86B-4A85-B4D3-22C0470E2033}" destId="{66555E87-6456-46C6-A6E3-2B2C7B37CC50}" srcOrd="12" destOrd="0" presId="urn:microsoft.com/office/officeart/2005/8/layout/vList2"/>
    <dgm:cxn modelId="{050F6F25-B73E-465B-9CED-98499C284DB6}" type="presParOf" srcId="{D343E99A-B86B-4A85-B4D3-22C0470E2033}" destId="{B4A29BE2-8E92-4F63-AE8A-6FC5F45B9E72}" srcOrd="13" destOrd="0" presId="urn:microsoft.com/office/officeart/2005/8/layout/vList2"/>
    <dgm:cxn modelId="{F757184C-DC32-47C6-941A-B35A13A32141}" type="presParOf" srcId="{D343E99A-B86B-4A85-B4D3-22C0470E2033}" destId="{2C09694C-DD9A-4A65-A00D-6EA96FE660C1}" srcOrd="14" destOrd="0" presId="urn:microsoft.com/office/officeart/2005/8/layout/vList2"/>
    <dgm:cxn modelId="{2AA58EC6-628C-4C20-AB94-CB1151294CFB}" type="presParOf" srcId="{D343E99A-B86B-4A85-B4D3-22C0470E2033}" destId="{62F90E19-68E6-4A15-8A0F-5136C7404A99}" srcOrd="15" destOrd="0" presId="urn:microsoft.com/office/officeart/2005/8/layout/vList2"/>
    <dgm:cxn modelId="{77C661B6-9131-4FA4-B27B-0F9C650A652A}" type="presParOf" srcId="{D343E99A-B86B-4A85-B4D3-22C0470E2033}" destId="{28C9BCC4-A923-49E9-9CF0-611DEAB32887}" srcOrd="16" destOrd="0" presId="urn:microsoft.com/office/officeart/2005/8/layout/vList2"/>
    <dgm:cxn modelId="{2F20645F-EF88-411A-AF14-E057F5A5F4A8}" type="presParOf" srcId="{D343E99A-B86B-4A85-B4D3-22C0470E2033}" destId="{45A63F8A-CEF0-4815-AEC6-C1C0CDD8BAFA}" srcOrd="17" destOrd="0" presId="urn:microsoft.com/office/officeart/2005/8/layout/vList2"/>
    <dgm:cxn modelId="{4EC74B65-3647-4E66-9E9D-040C616F4795}" type="presParOf" srcId="{D343E99A-B86B-4A85-B4D3-22C0470E2033}" destId="{58061F0C-6B98-4B39-B7C8-3BF2DD32D8C4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FB09E7-83E9-432B-8D5E-1BEDC92BF239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CFF2EE7-D306-48DE-85D8-045142FF4E36}">
      <dgm:prSet/>
      <dgm:spPr/>
      <dgm:t>
        <a:bodyPr/>
        <a:lstStyle/>
        <a:p>
          <a:r>
            <a:rPr lang="en-CA" dirty="0"/>
            <a:t>Funds raised by departments from the NS firefighter 50/50 draws can be claimed as fundraising and applied in the calculation of the MODL Matching Grant.,</a:t>
          </a:r>
          <a:endParaRPr lang="en-US" dirty="0"/>
        </a:p>
      </dgm:t>
    </dgm:pt>
    <dgm:pt modelId="{D2C08149-0404-49CC-8412-52E6D1D90C6F}" type="parTrans" cxnId="{158463D7-FF83-49A6-B86F-229DB3E7D5A2}">
      <dgm:prSet/>
      <dgm:spPr/>
      <dgm:t>
        <a:bodyPr/>
        <a:lstStyle/>
        <a:p>
          <a:endParaRPr lang="en-US"/>
        </a:p>
      </dgm:t>
    </dgm:pt>
    <dgm:pt modelId="{4D9A7E51-C5E4-4E33-8CF4-54E6737E9AD7}" type="sibTrans" cxnId="{158463D7-FF83-49A6-B86F-229DB3E7D5A2}">
      <dgm:prSet/>
      <dgm:spPr/>
      <dgm:t>
        <a:bodyPr/>
        <a:lstStyle/>
        <a:p>
          <a:endParaRPr lang="en-US"/>
        </a:p>
      </dgm:t>
    </dgm:pt>
    <dgm:pt modelId="{5395151E-60A0-4CBF-A91C-91C328A8D0F4}">
      <dgm:prSet/>
      <dgm:spPr/>
      <dgm:t>
        <a:bodyPr/>
        <a:lstStyle/>
        <a:p>
          <a:r>
            <a:rPr lang="en-CA" dirty="0"/>
            <a:t>These funds have assisted many departments through the past year during Covid related restrictions who were unable to maintain traditional fund-raising activities.</a:t>
          </a:r>
          <a:endParaRPr lang="en-US" dirty="0"/>
        </a:p>
      </dgm:t>
    </dgm:pt>
    <dgm:pt modelId="{FACD2B24-E814-495F-9656-91D287FA187E}" type="parTrans" cxnId="{9589AC35-B432-4D65-8221-FADBC8BB360B}">
      <dgm:prSet/>
      <dgm:spPr/>
      <dgm:t>
        <a:bodyPr/>
        <a:lstStyle/>
        <a:p>
          <a:endParaRPr lang="en-US"/>
        </a:p>
      </dgm:t>
    </dgm:pt>
    <dgm:pt modelId="{2EDF6D50-D146-4317-BE00-79B9EB756963}" type="sibTrans" cxnId="{9589AC35-B432-4D65-8221-FADBC8BB360B}">
      <dgm:prSet/>
      <dgm:spPr/>
      <dgm:t>
        <a:bodyPr/>
        <a:lstStyle/>
        <a:p>
          <a:endParaRPr lang="en-US"/>
        </a:p>
      </dgm:t>
    </dgm:pt>
    <dgm:pt modelId="{FE0C369E-6EE9-4BD5-A86A-B06F0F1F81A9}">
      <dgm:prSet/>
      <dgm:spPr/>
      <dgm:t>
        <a:bodyPr/>
        <a:lstStyle/>
        <a:p>
          <a:r>
            <a:rPr lang="en-CA" dirty="0"/>
            <a:t>Allowed some departments to apply these funds to purchase new equipment that may not have been otherwise possible</a:t>
          </a:r>
          <a:endParaRPr lang="en-US" dirty="0"/>
        </a:p>
      </dgm:t>
    </dgm:pt>
    <dgm:pt modelId="{75EBC0BD-0D3E-4E75-8543-CA3FCCA2B392}" type="parTrans" cxnId="{D61F2EFF-E130-45AD-B2B7-36A1CD8E72F3}">
      <dgm:prSet/>
      <dgm:spPr/>
      <dgm:t>
        <a:bodyPr/>
        <a:lstStyle/>
        <a:p>
          <a:endParaRPr lang="en-US"/>
        </a:p>
      </dgm:t>
    </dgm:pt>
    <dgm:pt modelId="{160192F2-1937-4FF6-98C6-6F135B662E97}" type="sibTrans" cxnId="{D61F2EFF-E130-45AD-B2B7-36A1CD8E72F3}">
      <dgm:prSet/>
      <dgm:spPr/>
      <dgm:t>
        <a:bodyPr/>
        <a:lstStyle/>
        <a:p>
          <a:endParaRPr lang="en-US"/>
        </a:p>
      </dgm:t>
    </dgm:pt>
    <dgm:pt modelId="{964F140E-F32A-4C23-85F9-3E143A3199F2}" type="pres">
      <dgm:prSet presAssocID="{D7FB09E7-83E9-432B-8D5E-1BEDC92BF239}" presName="linear" presStyleCnt="0">
        <dgm:presLayoutVars>
          <dgm:animLvl val="lvl"/>
          <dgm:resizeHandles val="exact"/>
        </dgm:presLayoutVars>
      </dgm:prSet>
      <dgm:spPr/>
    </dgm:pt>
    <dgm:pt modelId="{1CA30C99-CE9A-4357-BC34-9774C8F9CEC9}" type="pres">
      <dgm:prSet presAssocID="{FCFF2EE7-D306-48DE-85D8-045142FF4E3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0E2F6A6-CE5F-44DE-9F8E-3790A888B1BF}" type="pres">
      <dgm:prSet presAssocID="{4D9A7E51-C5E4-4E33-8CF4-54E6737E9AD7}" presName="spacer" presStyleCnt="0"/>
      <dgm:spPr/>
    </dgm:pt>
    <dgm:pt modelId="{B3C16EC7-8B0D-4654-969B-513B37D0C27E}" type="pres">
      <dgm:prSet presAssocID="{5395151E-60A0-4CBF-A91C-91C328A8D0F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5038453-4B92-4EC5-8445-55B11CFD2901}" type="pres">
      <dgm:prSet presAssocID="{2EDF6D50-D146-4317-BE00-79B9EB756963}" presName="spacer" presStyleCnt="0"/>
      <dgm:spPr/>
    </dgm:pt>
    <dgm:pt modelId="{21248791-8BDF-47BB-87C9-0BE39761DE22}" type="pres">
      <dgm:prSet presAssocID="{FE0C369E-6EE9-4BD5-A86A-B06F0F1F81A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589AC35-B432-4D65-8221-FADBC8BB360B}" srcId="{D7FB09E7-83E9-432B-8D5E-1BEDC92BF239}" destId="{5395151E-60A0-4CBF-A91C-91C328A8D0F4}" srcOrd="1" destOrd="0" parTransId="{FACD2B24-E814-495F-9656-91D287FA187E}" sibTransId="{2EDF6D50-D146-4317-BE00-79B9EB756963}"/>
    <dgm:cxn modelId="{E162624F-9D84-4066-9E10-B45A9013DAEA}" type="presOf" srcId="{FE0C369E-6EE9-4BD5-A86A-B06F0F1F81A9}" destId="{21248791-8BDF-47BB-87C9-0BE39761DE22}" srcOrd="0" destOrd="0" presId="urn:microsoft.com/office/officeart/2005/8/layout/vList2"/>
    <dgm:cxn modelId="{D8FCBA57-323F-4A6C-BEF0-3F482FAB8C0B}" type="presOf" srcId="{D7FB09E7-83E9-432B-8D5E-1BEDC92BF239}" destId="{964F140E-F32A-4C23-85F9-3E143A3199F2}" srcOrd="0" destOrd="0" presId="urn:microsoft.com/office/officeart/2005/8/layout/vList2"/>
    <dgm:cxn modelId="{8CD673CF-7AFF-4E15-BB27-AED278F8E552}" type="presOf" srcId="{FCFF2EE7-D306-48DE-85D8-045142FF4E36}" destId="{1CA30C99-CE9A-4357-BC34-9774C8F9CEC9}" srcOrd="0" destOrd="0" presId="urn:microsoft.com/office/officeart/2005/8/layout/vList2"/>
    <dgm:cxn modelId="{158463D7-FF83-49A6-B86F-229DB3E7D5A2}" srcId="{D7FB09E7-83E9-432B-8D5E-1BEDC92BF239}" destId="{FCFF2EE7-D306-48DE-85D8-045142FF4E36}" srcOrd="0" destOrd="0" parTransId="{D2C08149-0404-49CC-8412-52E6D1D90C6F}" sibTransId="{4D9A7E51-C5E4-4E33-8CF4-54E6737E9AD7}"/>
    <dgm:cxn modelId="{B39B7AE3-1320-41F8-8FBF-680314317F72}" type="presOf" srcId="{5395151E-60A0-4CBF-A91C-91C328A8D0F4}" destId="{B3C16EC7-8B0D-4654-969B-513B37D0C27E}" srcOrd="0" destOrd="0" presId="urn:microsoft.com/office/officeart/2005/8/layout/vList2"/>
    <dgm:cxn modelId="{D61F2EFF-E130-45AD-B2B7-36A1CD8E72F3}" srcId="{D7FB09E7-83E9-432B-8D5E-1BEDC92BF239}" destId="{FE0C369E-6EE9-4BD5-A86A-B06F0F1F81A9}" srcOrd="2" destOrd="0" parTransId="{75EBC0BD-0D3E-4E75-8543-CA3FCCA2B392}" sibTransId="{160192F2-1937-4FF6-98C6-6F135B662E97}"/>
    <dgm:cxn modelId="{D72ECE21-CE16-45D4-AAFE-5F8B50415E14}" type="presParOf" srcId="{964F140E-F32A-4C23-85F9-3E143A3199F2}" destId="{1CA30C99-CE9A-4357-BC34-9774C8F9CEC9}" srcOrd="0" destOrd="0" presId="urn:microsoft.com/office/officeart/2005/8/layout/vList2"/>
    <dgm:cxn modelId="{058745F8-9F83-4F6F-937E-EA916B9E4843}" type="presParOf" srcId="{964F140E-F32A-4C23-85F9-3E143A3199F2}" destId="{A0E2F6A6-CE5F-44DE-9F8E-3790A888B1BF}" srcOrd="1" destOrd="0" presId="urn:microsoft.com/office/officeart/2005/8/layout/vList2"/>
    <dgm:cxn modelId="{D4B11891-9C7F-4A5D-A37B-BF8F78C3EF56}" type="presParOf" srcId="{964F140E-F32A-4C23-85F9-3E143A3199F2}" destId="{B3C16EC7-8B0D-4654-969B-513B37D0C27E}" srcOrd="2" destOrd="0" presId="urn:microsoft.com/office/officeart/2005/8/layout/vList2"/>
    <dgm:cxn modelId="{87F76341-7D3E-4E26-8E74-ABE8018F0545}" type="presParOf" srcId="{964F140E-F32A-4C23-85F9-3E143A3199F2}" destId="{C5038453-4B92-4EC5-8445-55B11CFD2901}" srcOrd="3" destOrd="0" presId="urn:microsoft.com/office/officeart/2005/8/layout/vList2"/>
    <dgm:cxn modelId="{AC942B1C-CA0C-4E44-BA63-32F8926709A9}" type="presParOf" srcId="{964F140E-F32A-4C23-85F9-3E143A3199F2}" destId="{21248791-8BDF-47BB-87C9-0BE39761DE2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0B62A-7FED-4B80-B0C7-6FF54C8AC8A1}">
      <dsp:nvSpPr>
        <dsp:cNvPr id="0" name=""/>
        <dsp:cNvSpPr/>
      </dsp:nvSpPr>
      <dsp:spPr>
        <a:xfrm>
          <a:off x="1749962" y="478591"/>
          <a:ext cx="8545745" cy="26064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500" kern="1200" dirty="0"/>
            <a:t>Fire Service Coordinator Role</a:t>
          </a:r>
          <a:endParaRPr lang="en-US" sz="6500" kern="1200" dirty="0"/>
        </a:p>
      </dsp:txBody>
      <dsp:txXfrm>
        <a:off x="1749962" y="478591"/>
        <a:ext cx="8545745" cy="2606452"/>
      </dsp:txXfrm>
    </dsp:sp>
    <dsp:sp modelId="{BCDA92E0-662C-4FD6-87B2-1E725C31F4AB}">
      <dsp:nvSpPr>
        <dsp:cNvPr id="0" name=""/>
        <dsp:cNvSpPr/>
      </dsp:nvSpPr>
      <dsp:spPr>
        <a:xfrm>
          <a:off x="1784401" y="3085059"/>
          <a:ext cx="8545745" cy="26064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500" kern="1200" dirty="0"/>
            <a:t>Work with Fire Departments in MDOL</a:t>
          </a:r>
          <a:endParaRPr lang="en-US" sz="6500" kern="1200" dirty="0"/>
        </a:p>
      </dsp:txBody>
      <dsp:txXfrm>
        <a:off x="1784401" y="3085059"/>
        <a:ext cx="8545745" cy="2606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8EFA9-49B1-473E-8844-BF3A80F39AE3}">
      <dsp:nvSpPr>
        <dsp:cNvPr id="0" name=""/>
        <dsp:cNvSpPr/>
      </dsp:nvSpPr>
      <dsp:spPr>
        <a:xfrm>
          <a:off x="0" y="36960"/>
          <a:ext cx="10753725" cy="4077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Registered Medical First Responders – 214     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		2019 was 198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56864"/>
        <a:ext cx="10713917" cy="367937"/>
      </dsp:txXfrm>
    </dsp:sp>
    <dsp:sp modelId="{A909558A-F20B-46AA-BD99-6BA63331E21D}">
      <dsp:nvSpPr>
        <dsp:cNvPr id="0" name=""/>
        <dsp:cNvSpPr/>
      </dsp:nvSpPr>
      <dsp:spPr>
        <a:xfrm>
          <a:off x="0" y="493665"/>
          <a:ext cx="10753725" cy="4077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Structural Firefighters- 333  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				2019 was 349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513569"/>
        <a:ext cx="10713917" cy="367937"/>
      </dsp:txXfrm>
    </dsp:sp>
    <dsp:sp modelId="{A568AD55-A120-4265-8B8B-DB1700C35AE7}">
      <dsp:nvSpPr>
        <dsp:cNvPr id="0" name=""/>
        <dsp:cNvSpPr/>
      </dsp:nvSpPr>
      <dsp:spPr>
        <a:xfrm>
          <a:off x="0" y="950370"/>
          <a:ext cx="10753725" cy="40774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Active Firefighters- 597       +8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				2019 was 589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970274"/>
        <a:ext cx="10713917" cy="367937"/>
      </dsp:txXfrm>
    </dsp:sp>
    <dsp:sp modelId="{9B0046D5-BDB8-4D80-930D-CE8B8377C8CA}">
      <dsp:nvSpPr>
        <dsp:cNvPr id="0" name=""/>
        <dsp:cNvSpPr/>
      </dsp:nvSpPr>
      <dsp:spPr>
        <a:xfrm>
          <a:off x="0" y="1407075"/>
          <a:ext cx="10753725" cy="4077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Junior Firefighters- 35    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</a:t>
          </a: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+1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				2019 was 34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1426979"/>
        <a:ext cx="10713917" cy="367937"/>
      </dsp:txXfrm>
    </dsp:sp>
    <dsp:sp modelId="{09FDDEB7-5CC3-4C03-AFD7-8F0FCBF381DF}">
      <dsp:nvSpPr>
        <dsp:cNvPr id="0" name=""/>
        <dsp:cNvSpPr/>
      </dsp:nvSpPr>
      <dsp:spPr>
        <a:xfrm>
          <a:off x="0" y="1863781"/>
          <a:ext cx="10753725" cy="40774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Auxiliary members- 191    </a:t>
          </a:r>
          <a:r>
            <a:rPr lang="en-CA" sz="1700" b="1" kern="1200" dirty="0">
              <a:latin typeface="Calibri" panose="020F0502020204030204" pitchFamily="34" charset="0"/>
              <a:cs typeface="Calibri" panose="020F0502020204030204" pitchFamily="34" charset="0"/>
            </a:rPr>
            <a:t>					2019 was 191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1883685"/>
        <a:ext cx="10713917" cy="367937"/>
      </dsp:txXfrm>
    </dsp:sp>
    <dsp:sp modelId="{764826AD-BAF1-496D-93A7-50D6088DF3B3}">
      <dsp:nvSpPr>
        <dsp:cNvPr id="0" name=""/>
        <dsp:cNvSpPr/>
      </dsp:nvSpPr>
      <dsp:spPr>
        <a:xfrm>
          <a:off x="0" y="2320486"/>
          <a:ext cx="10753725" cy="4077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Honorary and Other members- 182    </a:t>
          </a:r>
          <a:r>
            <a:rPr lang="en-CA" sz="1700" b="1" kern="1200">
              <a:latin typeface="Calibri" panose="020F0502020204030204" pitchFamily="34" charset="0"/>
              <a:cs typeface="Calibri" panose="020F0502020204030204" pitchFamily="34" charset="0"/>
            </a:rPr>
            <a:t>				 2019 was 174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2340390"/>
        <a:ext cx="10713917" cy="367937"/>
      </dsp:txXfrm>
    </dsp:sp>
    <dsp:sp modelId="{66555E87-6456-46C6-A6E3-2B2C7B37CC50}">
      <dsp:nvSpPr>
        <dsp:cNvPr id="0" name=""/>
        <dsp:cNvSpPr/>
      </dsp:nvSpPr>
      <dsp:spPr>
        <a:xfrm>
          <a:off x="0" y="2729942"/>
          <a:ext cx="10753725" cy="4077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Firefighter insurance costs last year Around the $60,000.00</a:t>
          </a:r>
          <a:r>
            <a:rPr lang="en-CA" sz="1700" b="1" kern="1200">
              <a:latin typeface="Calibri" panose="020F0502020204030204" pitchFamily="34" charset="0"/>
              <a:cs typeface="Calibri" panose="020F0502020204030204" pitchFamily="34" charset="0"/>
            </a:rPr>
            <a:t>	      New personnel insurance $38,542.00 ($10,900 Grant)</a:t>
          </a:r>
          <a:endParaRPr lang="en-US" sz="1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2749846"/>
        <a:ext cx="10713917" cy="367937"/>
      </dsp:txXfrm>
    </dsp:sp>
    <dsp:sp modelId="{2C09694C-DD9A-4A65-A00D-6EA96FE660C1}">
      <dsp:nvSpPr>
        <dsp:cNvPr id="0" name=""/>
        <dsp:cNvSpPr/>
      </dsp:nvSpPr>
      <dsp:spPr>
        <a:xfrm>
          <a:off x="0" y="3233896"/>
          <a:ext cx="10753725" cy="40774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Self-contained Breathing Apparatus(SCBA) Functional Testing All but 1</a:t>
          </a:r>
          <a:endParaRPr lang="en-US" sz="17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04" y="3253800"/>
        <a:ext cx="10713917" cy="367937"/>
      </dsp:txXfrm>
    </dsp:sp>
    <dsp:sp modelId="{28C9BCC4-A923-49E9-9CF0-611DEAB32887}">
      <dsp:nvSpPr>
        <dsp:cNvPr id="0" name=""/>
        <dsp:cNvSpPr/>
      </dsp:nvSpPr>
      <dsp:spPr>
        <a:xfrm>
          <a:off x="0" y="3690601"/>
          <a:ext cx="10753725" cy="4077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</a:rPr>
            <a:t>Pump Testing- some issues</a:t>
          </a:r>
          <a:r>
            <a:rPr lang="en-CA" sz="1700" b="1" kern="1200" dirty="0"/>
            <a:t>					2019 not done 3</a:t>
          </a:r>
          <a:endParaRPr lang="en-US" sz="1700" kern="1200" dirty="0"/>
        </a:p>
      </dsp:txBody>
      <dsp:txXfrm>
        <a:off x="19904" y="3710505"/>
        <a:ext cx="10713917" cy="367937"/>
      </dsp:txXfrm>
    </dsp:sp>
    <dsp:sp modelId="{58061F0C-6B98-4B39-B7C8-3BF2DD32D8C4}">
      <dsp:nvSpPr>
        <dsp:cNvPr id="0" name=""/>
        <dsp:cNvSpPr/>
      </dsp:nvSpPr>
      <dsp:spPr>
        <a:xfrm>
          <a:off x="0" y="4147306"/>
          <a:ext cx="10753725" cy="40774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b="1" kern="1200" dirty="0">
              <a:solidFill>
                <a:schemeClr val="tx1"/>
              </a:solidFill>
            </a:rPr>
            <a:t>Fire Department Fund Raising -$373,329.00  -54% ( FF 50/50 Helped some) </a:t>
          </a:r>
          <a:r>
            <a:rPr lang="en-CA" sz="1700" b="1" kern="1200" dirty="0"/>
            <a:t>	2019 was  $691,052.00</a:t>
          </a:r>
          <a:endParaRPr lang="en-US" sz="1700" kern="1200" dirty="0"/>
        </a:p>
      </dsp:txBody>
      <dsp:txXfrm>
        <a:off x="19904" y="4167210"/>
        <a:ext cx="10713917" cy="3679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30C99-CE9A-4357-BC34-9774C8F9CEC9}">
      <dsp:nvSpPr>
        <dsp:cNvPr id="0" name=""/>
        <dsp:cNvSpPr/>
      </dsp:nvSpPr>
      <dsp:spPr>
        <a:xfrm>
          <a:off x="0" y="107935"/>
          <a:ext cx="6254724" cy="1712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Funds raised by departments from the NS firefighter 50/50 draws can be claimed as fundraising and applied in the calculation of the MODL Matching Grant.,</a:t>
          </a:r>
          <a:endParaRPr lang="en-US" sz="2400" kern="1200" dirty="0"/>
        </a:p>
      </dsp:txBody>
      <dsp:txXfrm>
        <a:off x="83616" y="191551"/>
        <a:ext cx="6087492" cy="1545648"/>
      </dsp:txXfrm>
    </dsp:sp>
    <dsp:sp modelId="{B3C16EC7-8B0D-4654-969B-513B37D0C27E}">
      <dsp:nvSpPr>
        <dsp:cNvPr id="0" name=""/>
        <dsp:cNvSpPr/>
      </dsp:nvSpPr>
      <dsp:spPr>
        <a:xfrm>
          <a:off x="0" y="1889935"/>
          <a:ext cx="6254724" cy="1712880"/>
        </a:xfrm>
        <a:prstGeom prst="roundRect">
          <a:avLst/>
        </a:prstGeom>
        <a:solidFill>
          <a:schemeClr val="accent2">
            <a:hueOff val="744865"/>
            <a:satOff val="-23911"/>
            <a:lumOff val="431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These funds have assisted many departments through the past year during Covid related restrictions who were unable to maintain traditional fund-raising activities.</a:t>
          </a:r>
          <a:endParaRPr lang="en-US" sz="2400" kern="1200" dirty="0"/>
        </a:p>
      </dsp:txBody>
      <dsp:txXfrm>
        <a:off x="83616" y="1973551"/>
        <a:ext cx="6087492" cy="1545648"/>
      </dsp:txXfrm>
    </dsp:sp>
    <dsp:sp modelId="{21248791-8BDF-47BB-87C9-0BE39761DE22}">
      <dsp:nvSpPr>
        <dsp:cNvPr id="0" name=""/>
        <dsp:cNvSpPr/>
      </dsp:nvSpPr>
      <dsp:spPr>
        <a:xfrm>
          <a:off x="0" y="3671935"/>
          <a:ext cx="6254724" cy="1712880"/>
        </a:xfrm>
        <a:prstGeom prst="roundRect">
          <a:avLst/>
        </a:prstGeom>
        <a:solidFill>
          <a:schemeClr val="accent2">
            <a:hueOff val="1489731"/>
            <a:satOff val="-47823"/>
            <a:lumOff val="862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Allowed some departments to apply these funds to purchase new equipment that may not have been otherwise possible</a:t>
          </a:r>
          <a:endParaRPr lang="en-US" sz="2400" kern="1200" dirty="0"/>
        </a:p>
      </dsp:txBody>
      <dsp:txXfrm>
        <a:off x="83616" y="3755551"/>
        <a:ext cx="6087492" cy="1545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0.00612</cdr:x>
      <cdr:y>0.06023</cdr:y>
    </cdr:from>
    <cdr:to>
      <cdr:x>0.19626</cdr:x>
      <cdr:y>0.266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F925B3C-06DB-4BBD-B81F-FBBA562C8F3A}"/>
            </a:ext>
          </a:extLst>
        </cdr:cNvPr>
        <cdr:cNvSpPr txBox="1"/>
      </cdr:nvSpPr>
      <cdr:spPr>
        <a:xfrm xmlns:a="http://schemas.openxmlformats.org/drawingml/2006/main">
          <a:off x="60325" y="304821"/>
          <a:ext cx="1873233" cy="10413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1100" b="1" i="1">
              <a:solidFill>
                <a:sysClr val="windowText" lastClr="000000"/>
              </a:solidFill>
            </a:rPr>
            <a:t>FD's r</a:t>
          </a:r>
          <a:r>
            <a:rPr lang="en-CA" sz="1100" b="1" i="1" baseline="0">
              <a:solidFill>
                <a:sysClr val="windowText" lastClr="000000"/>
              </a:solidFill>
            </a:rPr>
            <a:t>e</a:t>
          </a:r>
          <a:r>
            <a:rPr lang="en-CA" sz="1100" b="1" i="1">
              <a:solidFill>
                <a:sysClr val="windowText" lastClr="000000"/>
              </a:solidFill>
            </a:rPr>
            <a:t>quested</a:t>
          </a:r>
          <a:r>
            <a:rPr lang="en-CA" sz="1100" b="1" i="1" baseline="0">
              <a:solidFill>
                <a:sysClr val="windowText" lastClr="000000"/>
              </a:solidFill>
            </a:rPr>
            <a:t> </a:t>
          </a:r>
          <a:r>
            <a:rPr lang="en-CA" sz="1100" b="1" i="1">
              <a:solidFill>
                <a:sysClr val="windowText" lastClr="000000"/>
              </a:solidFill>
            </a:rPr>
            <a:t>Mutual Aid  165(42%) that in turn caused an additional  225(58%) responses to total the 390</a:t>
          </a:r>
          <a:endParaRPr lang="en-CA" sz="11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0.01192</cdr:x>
      <cdr:y>0.27478</cdr:y>
    </cdr:from>
    <cdr:to>
      <cdr:x>0.18853</cdr:x>
      <cdr:y>0.96361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9FC31CCC-18C6-4EC9-BC08-115E560AC697}"/>
            </a:ext>
          </a:extLst>
        </cdr:cNvPr>
        <cdr:cNvSpPr txBox="1"/>
      </cdr:nvSpPr>
      <cdr:spPr>
        <a:xfrm xmlns:a="http://schemas.openxmlformats.org/drawingml/2006/main">
          <a:off x="117435" y="1390650"/>
          <a:ext cx="1739940" cy="3486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1100" b="1" i="1" dirty="0"/>
            <a:t>TOB FD 203 calls and had 56 MA calls outside of town and called  into town twice.</a:t>
          </a:r>
        </a:p>
        <a:p xmlns:a="http://schemas.openxmlformats.org/drawingml/2006/main">
          <a:r>
            <a:rPr lang="en-CA" sz="1100" b="1" i="1" dirty="0"/>
            <a:t>44 active members</a:t>
          </a:r>
        </a:p>
        <a:p xmlns:a="http://schemas.openxmlformats.org/drawingml/2006/main">
          <a:r>
            <a:rPr lang="en-CA" sz="1100" b="1" i="1" dirty="0"/>
            <a:t>3 juniors</a:t>
          </a:r>
        </a:p>
        <a:p xmlns:a="http://schemas.openxmlformats.org/drawingml/2006/main">
          <a:r>
            <a:rPr lang="en-CA" sz="1100" b="1" i="1" dirty="0"/>
            <a:t>33 non active honorary members</a:t>
          </a:r>
        </a:p>
        <a:p xmlns:a="http://schemas.openxmlformats.org/drawingml/2006/main">
          <a:r>
            <a:rPr lang="en-CA" sz="1100" b="1" i="1" dirty="0"/>
            <a:t>14 honorary active               </a:t>
          </a:r>
        </a:p>
        <a:p xmlns:a="http://schemas.openxmlformats.org/drawingml/2006/main">
          <a:endParaRPr lang="en-CA" sz="1100" b="1" i="1" dirty="0"/>
        </a:p>
        <a:p xmlns:a="http://schemas.openxmlformats.org/drawingml/2006/main">
          <a:r>
            <a:rPr lang="en-CA" sz="1100" b="1" i="1" dirty="0"/>
            <a:t>TOMB FD-</a:t>
          </a:r>
          <a:r>
            <a:rPr lang="en-CA" sz="1100" b="1" i="1" baseline="0" dirty="0"/>
            <a:t> 30 Active FF, 5 Junior FF, 1 auxilliery,6 Honorary members</a:t>
          </a:r>
        </a:p>
        <a:p xmlns:a="http://schemas.openxmlformats.org/drawingml/2006/main">
          <a:endParaRPr lang="en-CA" sz="1100" b="1" i="1" baseline="0" dirty="0"/>
        </a:p>
        <a:p xmlns:a="http://schemas.openxmlformats.org/drawingml/2006/main">
          <a:r>
            <a:rPr lang="en-CA" sz="1100" b="1" i="1" baseline="0" dirty="0"/>
            <a:t>TOL</a:t>
          </a:r>
          <a:r>
            <a:rPr lang="en-CA" sz="1100" b="1" i="1" dirty="0"/>
            <a:t> FD,  47 active FF,</a:t>
          </a:r>
          <a:r>
            <a:rPr lang="en-CA" sz="1100" b="1" i="1" baseline="0" dirty="0"/>
            <a:t> 16 Auxiliary, 8 Juniors, 42 Honorary.</a:t>
          </a:r>
          <a:r>
            <a:rPr lang="en-CA" sz="1100" b="1" i="1" dirty="0"/>
            <a:t> </a:t>
          </a:r>
        </a:p>
      </cdr:txBody>
    </cdr:sp>
  </cdr:relSizeAnchor>
  <cdr:relSizeAnchor xmlns:cdr="http://schemas.openxmlformats.org/drawingml/2006/chartDrawing">
    <cdr:from>
      <cdr:x>0.72109</cdr:x>
      <cdr:y>0.09453</cdr:y>
    </cdr:from>
    <cdr:to>
      <cdr:x>0.89531</cdr:x>
      <cdr:y>0.16172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D7606873-C992-46F9-930F-A95D08FC673F}"/>
            </a:ext>
          </a:extLst>
        </cdr:cNvPr>
        <cdr:cNvSpPr txBox="1"/>
      </cdr:nvSpPr>
      <cdr:spPr>
        <a:xfrm xmlns:a="http://schemas.openxmlformats.org/drawingml/2006/main">
          <a:off x="8791575" y="562841"/>
          <a:ext cx="2124075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CA" sz="1100" dirty="0"/>
        </a:p>
      </cdr:txBody>
    </cdr:sp>
  </cdr:relSizeAnchor>
  <cdr:relSizeAnchor xmlns:cdr="http://schemas.openxmlformats.org/drawingml/2006/chartDrawing">
    <cdr:from>
      <cdr:x>0.725</cdr:x>
      <cdr:y>0.13963</cdr:y>
    </cdr:from>
    <cdr:to>
      <cdr:x>0.93516</cdr:x>
      <cdr:y>0.27925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D9B5105A-70AD-49EF-9B99-72BC6721BF9C}"/>
            </a:ext>
          </a:extLst>
        </cdr:cNvPr>
        <cdr:cNvSpPr txBox="1"/>
      </cdr:nvSpPr>
      <cdr:spPr>
        <a:xfrm xmlns:a="http://schemas.openxmlformats.org/drawingml/2006/main">
          <a:off x="8839200" y="831333"/>
          <a:ext cx="2562225" cy="8313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CA" sz="1600" b="1" dirty="0">
              <a:solidFill>
                <a:srgbClr val="C00000"/>
              </a:solidFill>
            </a:rPr>
            <a:t>Total Calls for 2019    (1536)</a:t>
          </a:r>
        </a:p>
        <a:p xmlns:a="http://schemas.openxmlformats.org/drawingml/2006/main">
          <a:r>
            <a:rPr lang="en-CA" sz="1600" b="1" dirty="0">
              <a:solidFill>
                <a:srgbClr val="C00000"/>
              </a:solidFill>
            </a:rPr>
            <a:t>Medical Calls    (514)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D8BC2-7E13-4D20-8311-682EE1C1796C}" type="datetimeFigureOut">
              <a:rPr lang="en-CA" smtClean="0"/>
              <a:t>2022-03-31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11B7-08E7-4320-9A52-98CE72FD175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0050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050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78650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3516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6742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79776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6458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9577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4180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812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18807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9177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11B7-08E7-4320-9A52-98CE72FD175F}" type="slidenum">
              <a:rPr lang="en-CA" smtClean="0"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6293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47840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80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48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143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11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793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8586"/>
      </p:ext>
    </p:extLst>
  </p:cSld>
  <p:clrMapOvr>
    <a:masterClrMapping/>
  </p:clrMapOvr>
  <p:transition spd="slow">
    <p:strips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05922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302436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667662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82105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7019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65927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90277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51182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72824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0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  <p:sldLayoutId id="2147484266" r:id="rId12"/>
    <p:sldLayoutId id="2147484267" r:id="rId13"/>
    <p:sldLayoutId id="2147484268" r:id="rId14"/>
    <p:sldLayoutId id="2147484269" r:id="rId15"/>
    <p:sldLayoutId id="2147484270" r:id="rId16"/>
    <p:sldLayoutId id="2147484271" r:id="rId17"/>
  </p:sldLayoutIdLst>
  <p:transition spd="slow">
    <p:strips dir="ld"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13" Type="http://schemas.openxmlformats.org/officeDocument/2006/relationships/image" Target="../media/image33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12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11" Type="http://schemas.openxmlformats.org/officeDocument/2006/relationships/image" Target="../media/image31.jpg"/><Relationship Id="rId5" Type="http://schemas.openxmlformats.org/officeDocument/2006/relationships/image" Target="../media/image26.jpg"/><Relationship Id="rId15" Type="http://schemas.openxmlformats.org/officeDocument/2006/relationships/image" Target="../media/image35.jpg"/><Relationship Id="rId10" Type="http://schemas.openxmlformats.org/officeDocument/2006/relationships/image" Target="../media/image30.jpg"/><Relationship Id="rId4" Type="http://schemas.openxmlformats.org/officeDocument/2006/relationships/image" Target="../media/image25.jpg"/><Relationship Id="rId9" Type="http://schemas.openxmlformats.org/officeDocument/2006/relationships/image" Target="../media/image19.jpg"/><Relationship Id="rId1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7CE583-CCF4-4E6D-922F-B740758DF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247" y="606896"/>
            <a:ext cx="2112026" cy="21120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E7C20C-63DD-4472-B105-2473259E7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44201"/>
            <a:ext cx="4355812" cy="14374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AFF656E-A5C8-4D1C-957E-3F9BC9E9FEE4}"/>
              </a:ext>
            </a:extLst>
          </p:cNvPr>
          <p:cNvSpPr/>
          <p:nvPr/>
        </p:nvSpPr>
        <p:spPr>
          <a:xfrm>
            <a:off x="3034260" y="2824419"/>
            <a:ext cx="8915400" cy="2597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3200" b="1" cap="all" spc="20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Fire Service Coordinator FESC AGM update</a:t>
            </a:r>
          </a:p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3200" b="1" cap="all" spc="20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April 07, 2022</a:t>
            </a:r>
          </a:p>
        </p:txBody>
      </p:sp>
      <p:pic>
        <p:nvPicPr>
          <p:cNvPr id="3" name="Picture 2" descr="A picture containing horse, carriage, drawn, pulling&#10;&#10;Description automatically generated">
            <a:extLst>
              <a:ext uri="{FF2B5EF4-FFF2-40B4-BE49-F238E27FC236}">
                <a16:creationId xmlns:a16="http://schemas.microsoft.com/office/drawing/2014/main" id="{933A12DE-AFA2-4698-A82B-9A3B5087B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3113" y="3894576"/>
            <a:ext cx="4067682" cy="271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05613"/>
      </p:ext>
    </p:extLst>
  </p:cSld>
  <p:clrMapOvr>
    <a:masterClrMapping/>
  </p:clrMapOvr>
  <p:transition spd="slow"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og sitting in a toy car&#10;&#10;Description automatically generated with low confidence">
            <a:extLst>
              <a:ext uri="{FF2B5EF4-FFF2-40B4-BE49-F238E27FC236}">
                <a16:creationId xmlns:a16="http://schemas.microsoft.com/office/drawing/2014/main" id="{1995522C-4711-4B3C-9CE4-A801DB0F4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601" y="-168119"/>
            <a:ext cx="8901428" cy="715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020244"/>
      </p:ext>
    </p:extLst>
  </p:cSld>
  <p:clrMapOvr>
    <a:masterClrMapping/>
  </p:clrMapOvr>
  <p:transition spd="slow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6CB3B5-8564-454C-B98C-E45391A202B5}"/>
              </a:ext>
            </a:extLst>
          </p:cNvPr>
          <p:cNvSpPr/>
          <p:nvPr/>
        </p:nvSpPr>
        <p:spPr>
          <a:xfrm rot="20744084">
            <a:off x="4523333" y="3884657"/>
            <a:ext cx="80988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Firefighter Safety Initiative Everyone Goes Home</a:t>
            </a:r>
            <a:endParaRPr lang="en-CA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 descr="A person wearing a costume&#10;&#10;Description automatically generated">
            <a:extLst>
              <a:ext uri="{FF2B5EF4-FFF2-40B4-BE49-F238E27FC236}">
                <a16:creationId xmlns:a16="http://schemas.microsoft.com/office/drawing/2014/main" id="{A48639D4-BE50-424A-811F-A041A245B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46" y="0"/>
            <a:ext cx="4306236" cy="5827771"/>
          </a:xfrm>
          <a:prstGeom prst="rect">
            <a:avLst/>
          </a:prstGeom>
        </p:spPr>
      </p:pic>
      <p:pic>
        <p:nvPicPr>
          <p:cNvPr id="8" name="Picture 7" descr="A picture containing sky, person, crowd, outdoor&#10;&#10;Description automatically generated">
            <a:extLst>
              <a:ext uri="{FF2B5EF4-FFF2-40B4-BE49-F238E27FC236}">
                <a16:creationId xmlns:a16="http://schemas.microsoft.com/office/drawing/2014/main" id="{52944A34-D560-42F4-9E9A-0F084417C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6289" y="40473"/>
            <a:ext cx="4572242" cy="306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10747"/>
      </p:ext>
    </p:extLst>
  </p:cSld>
  <p:clrMapOvr>
    <a:masterClrMapping/>
  </p:clrMapOvr>
  <p:transition spd="slow"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BB836-5FB9-4D5E-AAE1-32D8C53C5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 Registration Information Update from 2020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B7BF7808-4BC4-4B38-85B0-BAD026DEDD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755809"/>
              </p:ext>
            </p:extLst>
          </p:nvPr>
        </p:nvGraphicFramePr>
        <p:xfrm>
          <a:off x="676275" y="1766455"/>
          <a:ext cx="10753725" cy="4592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50734"/>
      </p:ext>
    </p:extLst>
  </p:cSld>
  <p:clrMapOvr>
    <a:masterClrMapping/>
  </p:clrMapOvr>
  <p:transition spd="slow"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73CA5-0852-4EFE-A648-6237D673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13" y="165370"/>
            <a:ext cx="9404723" cy="831333"/>
          </a:xfrm>
        </p:spPr>
        <p:txBody>
          <a:bodyPr/>
          <a:lstStyle/>
          <a:p>
            <a:pPr algn="ctr"/>
            <a:r>
              <a:rPr lang="en-CA" dirty="0"/>
              <a:t>Calls By types 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21673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7473653"/>
      </p:ext>
    </p:extLst>
  </p:cSld>
  <p:clrMapOvr>
    <a:masterClrMapping/>
  </p:clrMapOvr>
  <p:transition spd="slow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810637-5EE3-4EFD-A51A-F43412F4965B}"/>
              </a:ext>
            </a:extLst>
          </p:cNvPr>
          <p:cNvSpPr txBox="1"/>
          <p:nvPr/>
        </p:nvSpPr>
        <p:spPr>
          <a:xfrm>
            <a:off x="98323" y="2098964"/>
            <a:ext cx="3970650" cy="3759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cap="all" spc="-12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Recruitment &amp; Retention</a:t>
            </a:r>
          </a:p>
        </p:txBody>
      </p:sp>
      <p:pic>
        <p:nvPicPr>
          <p:cNvPr id="8" name="Picture 7" descr="A sign on the side of a building&#10;&#10;Description automatically generated">
            <a:extLst>
              <a:ext uri="{FF2B5EF4-FFF2-40B4-BE49-F238E27FC236}">
                <a16:creationId xmlns:a16="http://schemas.microsoft.com/office/drawing/2014/main" id="{0540454B-85C8-416D-87CE-E21A891A7A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87" r="3" b="8313"/>
          <a:stretch/>
        </p:blipFill>
        <p:spPr>
          <a:xfrm>
            <a:off x="1204851" y="250157"/>
            <a:ext cx="2864122" cy="15351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D5CEB3-3A4E-4CF2-B027-F27E4DC689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82" r="4568" b="2"/>
          <a:stretch/>
        </p:blipFill>
        <p:spPr>
          <a:xfrm>
            <a:off x="4713847" y="300975"/>
            <a:ext cx="2671433" cy="225471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6C030-C6E5-44DB-B9A8-4F36E1049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81" y="3338055"/>
            <a:ext cx="4145576" cy="2911743"/>
          </a:xfr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r>
              <a:rPr lang="en-US" sz="2000" dirty="0"/>
              <a:t>Recruitment and retention moving forward</a:t>
            </a:r>
          </a:p>
          <a:p>
            <a:r>
              <a:rPr lang="en-US" sz="2000" dirty="0"/>
              <a:t>MODL continued funding to help with Recruitment and Retention </a:t>
            </a:r>
            <a:r>
              <a:rPr lang="en-US" sz="2000" dirty="0">
                <a:solidFill>
                  <a:srgbClr val="FFC000"/>
                </a:solidFill>
              </a:rPr>
              <a:t>Advertising/Newsletters, Flyers</a:t>
            </a:r>
          </a:p>
          <a:p>
            <a:r>
              <a:rPr lang="en-US" sz="2000" dirty="0"/>
              <a:t>Have heard from some dept’s this has helped with recruitment </a:t>
            </a:r>
          </a:p>
          <a:p>
            <a:r>
              <a:rPr lang="en-US" sz="2000" dirty="0">
                <a:solidFill>
                  <a:srgbClr val="FFC000"/>
                </a:solidFill>
              </a:rPr>
              <a:t>EFAP for firefighters</a:t>
            </a:r>
          </a:p>
          <a:p>
            <a:r>
              <a:rPr lang="en-CA" sz="2000" dirty="0">
                <a:solidFill>
                  <a:srgbClr val="FFC000"/>
                </a:solidFill>
              </a:rPr>
              <a:t>Fire Service Coordinator offering sessions to fire services on grounding centering exercises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6F24E-110F-4895-9B4F-0CB74C5CF3C1}"/>
              </a:ext>
            </a:extLst>
          </p:cNvPr>
          <p:cNvSpPr txBox="1"/>
          <p:nvPr/>
        </p:nvSpPr>
        <p:spPr>
          <a:xfrm>
            <a:off x="8942136" y="1017745"/>
            <a:ext cx="315154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solidFill>
                  <a:srgbClr val="FF0000"/>
                </a:solidFill>
              </a:rPr>
              <a:t>Cost to Outfit One Firefighter</a:t>
            </a:r>
          </a:p>
          <a:p>
            <a:endParaRPr lang="en-CA" sz="2000" b="1" dirty="0">
              <a:solidFill>
                <a:schemeClr val="bg1"/>
              </a:solidFill>
            </a:endParaRPr>
          </a:p>
          <a:p>
            <a:r>
              <a:rPr lang="en-CA" sz="2000" b="1" dirty="0"/>
              <a:t>Helmet	$300-$500</a:t>
            </a:r>
          </a:p>
          <a:p>
            <a:r>
              <a:rPr lang="en-CA" sz="2000" b="1" dirty="0"/>
              <a:t>Hood- 	$170</a:t>
            </a:r>
          </a:p>
          <a:p>
            <a:r>
              <a:rPr lang="en-CA" sz="2000" b="1" dirty="0"/>
              <a:t>Mask-	$400 and up</a:t>
            </a:r>
          </a:p>
          <a:p>
            <a:r>
              <a:rPr lang="en-CA" sz="2000" b="1" dirty="0"/>
              <a:t>SCBA 	$13,500.00</a:t>
            </a:r>
          </a:p>
          <a:p>
            <a:r>
              <a:rPr lang="en-CA" sz="2000" b="1" dirty="0"/>
              <a:t>Bunker Gear $2400</a:t>
            </a:r>
          </a:p>
          <a:p>
            <a:r>
              <a:rPr lang="en-CA" sz="2000" b="1" dirty="0"/>
              <a:t>Radio 	$600 to $2500 TMR</a:t>
            </a:r>
          </a:p>
          <a:p>
            <a:r>
              <a:rPr lang="en-CA" sz="2000" b="1" dirty="0"/>
              <a:t>Pager	$600</a:t>
            </a:r>
          </a:p>
          <a:p>
            <a:r>
              <a:rPr lang="en-CA" sz="2000" b="1" dirty="0"/>
              <a:t>Boots 	$200 to $800</a:t>
            </a:r>
          </a:p>
          <a:p>
            <a:r>
              <a:rPr lang="en-CA" sz="2000" b="1" dirty="0"/>
              <a:t>Gloves	$200</a:t>
            </a:r>
          </a:p>
          <a:p>
            <a:r>
              <a:rPr lang="en-CA" sz="2000" b="1" dirty="0">
                <a:solidFill>
                  <a:srgbClr val="FF0000"/>
                </a:solidFill>
              </a:rPr>
              <a:t>Avg Total    	</a:t>
            </a:r>
            <a:r>
              <a:rPr lang="en-CA" sz="2000" b="1" u="sng" dirty="0">
                <a:solidFill>
                  <a:srgbClr val="FF0000"/>
                </a:solidFill>
              </a:rPr>
              <a:t>$17,900.00</a:t>
            </a:r>
          </a:p>
          <a:p>
            <a:endParaRPr lang="en-CA" dirty="0">
              <a:solidFill>
                <a:schemeClr val="bg1"/>
              </a:solidFill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7993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CCCD9-0D6A-4664-9F81-41872156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15362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CA" dirty="0"/>
              <a:t>Funding to fire services outside of FD Area Rates approved for 2022-2023 Fiscal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72CC7-85B7-489F-A72C-07A028049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905" y="982341"/>
            <a:ext cx="6789044" cy="5722032"/>
          </a:xfrm>
        </p:spPr>
        <p:txBody>
          <a:bodyPr>
            <a:normAutofit/>
          </a:bodyPr>
          <a:lstStyle/>
          <a:p>
            <a:endParaRPr lang="en-CA" sz="1800" dirty="0"/>
          </a:p>
          <a:p>
            <a:r>
              <a:rPr lang="en-CA" sz="1800" dirty="0"/>
              <a:t>Recruitment and Retention	$44,500.00</a:t>
            </a:r>
          </a:p>
          <a:p>
            <a:r>
              <a:rPr lang="en-CA" sz="1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WCB Premiums	est.	</a:t>
            </a:r>
            <a:r>
              <a:rPr lang="en-CA" sz="1800" u="sng" dirty="0">
                <a:solidFill>
                  <a:prstClr val="black">
                    <a:lumMod val="85000"/>
                    <a:lumOff val="15000"/>
                  </a:prstClr>
                </a:solidFill>
              </a:rPr>
              <a:t>$40,000.00 </a:t>
            </a:r>
            <a:endParaRPr lang="en-CA" sz="1800" dirty="0">
              <a:solidFill>
                <a:srgbClr val="FF0000"/>
              </a:solidFill>
            </a:endParaRPr>
          </a:p>
          <a:p>
            <a:pPr lvl="2"/>
            <a:r>
              <a:rPr lang="en-CA" sz="1800" dirty="0"/>
              <a:t>    </a:t>
            </a:r>
            <a:r>
              <a:rPr lang="en-CA" sz="1800" b="1" dirty="0"/>
              <a:t>Total Non-grants         $ 74,500.00</a:t>
            </a:r>
          </a:p>
          <a:p>
            <a:r>
              <a:rPr lang="en-CA" sz="1800" b="1" u="sng" dirty="0"/>
              <a:t>Municipal Grants ;</a:t>
            </a:r>
            <a:r>
              <a:rPr lang="en-CA" sz="1800" dirty="0"/>
              <a:t>				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Matching Grant		$44,115.00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Municipal Grant 		$66,698.00</a:t>
            </a:r>
            <a:endParaRPr lang="en-CA" sz="1800" b="1" dirty="0"/>
          </a:p>
          <a:p>
            <a:pPr>
              <a:lnSpc>
                <a:spcPct val="100000"/>
              </a:lnSpc>
            </a:pPr>
            <a:r>
              <a:rPr lang="en-CA" sz="1800" dirty="0"/>
              <a:t>Training Grant		$11,343.00	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Insurance Grant</a:t>
            </a:r>
            <a:r>
              <a:rPr lang="en-CA" sz="1800" b="1" dirty="0"/>
              <a:t>		</a:t>
            </a:r>
            <a:r>
              <a:rPr lang="en-CA" sz="1800" dirty="0"/>
              <a:t>$56,304.00</a:t>
            </a:r>
          </a:p>
          <a:p>
            <a:pPr>
              <a:lnSpc>
                <a:spcPct val="100000"/>
              </a:lnSpc>
            </a:pPr>
            <a:r>
              <a:rPr lang="en-CA" sz="1800" dirty="0"/>
              <a:t>Group Personnel Insurance	</a:t>
            </a:r>
            <a:r>
              <a:rPr lang="en-CA" sz="1800" u="sng" dirty="0"/>
              <a:t>$11,343.00</a:t>
            </a:r>
            <a:endParaRPr lang="en-CA" sz="18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CA" b="1" dirty="0"/>
              <a:t>	</a:t>
            </a:r>
            <a:r>
              <a:rPr lang="en-CA" sz="1800" b="1" dirty="0"/>
              <a:t>         	              				$189,842.00</a:t>
            </a:r>
          </a:p>
          <a:p>
            <a:pPr lvl="1">
              <a:lnSpc>
                <a:spcPct val="100000"/>
              </a:lnSpc>
            </a:pPr>
            <a:r>
              <a:rPr lang="en-CA" sz="1800" b="1" dirty="0"/>
              <a:t>Total MODL Funding            </a:t>
            </a:r>
            <a:r>
              <a:rPr lang="en-CA" sz="1800" b="1" i="1" u="sng" dirty="0"/>
              <a:t>$264,342.00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CA" sz="1800" dirty="0"/>
              <a:t>			</a:t>
            </a:r>
          </a:p>
        </p:txBody>
      </p:sp>
      <p:pic>
        <p:nvPicPr>
          <p:cNvPr id="7" name="Graphic 6" descr="Money">
            <a:extLst>
              <a:ext uri="{FF2B5EF4-FFF2-40B4-BE49-F238E27FC236}">
                <a16:creationId xmlns:a16="http://schemas.microsoft.com/office/drawing/2014/main" id="{84E53352-7F33-4D1E-888B-06587A74D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9051" y="2104216"/>
            <a:ext cx="3383936" cy="33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15480"/>
      </p:ext>
    </p:extLst>
  </p:cSld>
  <p:clrMapOvr>
    <a:masterClrMapping/>
  </p:clrMapOvr>
  <p:transition spd="slow">
    <p:strips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392DE-A533-4AD2-B4B6-2590FDC03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Recruitment &amp; Retention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EF4F2-AAE8-49CB-B427-25C832933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sz="3200" b="1" dirty="0"/>
              <a:t>$44,500.00 approved by council for areas to aid in recruitment and retention</a:t>
            </a:r>
          </a:p>
          <a:p>
            <a:r>
              <a:rPr lang="en-CA" sz="3200" b="1" dirty="0"/>
              <a:t>Marketing $10,000</a:t>
            </a:r>
          </a:p>
          <a:p>
            <a:r>
              <a:rPr lang="en-CA" sz="3200" b="1" dirty="0"/>
              <a:t>EFAP $12,000 (Slated for September 2021 launch)</a:t>
            </a:r>
          </a:p>
          <a:p>
            <a:r>
              <a:rPr lang="en-CA" sz="3200" b="1" dirty="0"/>
              <a:t>Leadership Training Grant 7,500 …</a:t>
            </a:r>
          </a:p>
          <a:p>
            <a:r>
              <a:rPr lang="en-CA" sz="3200" b="1" dirty="0"/>
              <a:t>Recognition Grant $15,000</a:t>
            </a:r>
          </a:p>
          <a:p>
            <a:r>
              <a:rPr lang="en-CA" sz="3200" b="1" dirty="0"/>
              <a:t>New Post Merger Grant</a:t>
            </a:r>
          </a:p>
        </p:txBody>
      </p:sp>
    </p:spTree>
    <p:extLst>
      <p:ext uri="{BB962C8B-B14F-4D97-AF65-F5344CB8AC3E}">
        <p14:creationId xmlns:p14="http://schemas.microsoft.com/office/powerpoint/2010/main" val="410053699"/>
      </p:ext>
    </p:extLst>
  </p:cSld>
  <p:clrMapOvr>
    <a:masterClrMapping/>
  </p:clrMapOvr>
  <p:transition spd="slow">
    <p:strips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FEF30-A7EB-4878-B3EF-3CB3780C9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298" y="639763"/>
            <a:ext cx="3997693" cy="5492750"/>
          </a:xfrm>
        </p:spPr>
        <p:txBody>
          <a:bodyPr>
            <a:normAutofit/>
          </a:bodyPr>
          <a:lstStyle/>
          <a:p>
            <a:r>
              <a:rPr lang="en-CA" sz="6000" dirty="0">
                <a:solidFill>
                  <a:srgbClr val="FFFFFF"/>
                </a:solidFill>
              </a:rPr>
              <a:t>Nova Scotia Firefighter 50/50 Draw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565A38-B22E-489C-8641-13D14FCC17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68189"/>
              </p:ext>
            </p:extLst>
          </p:nvPr>
        </p:nvGraphicFramePr>
        <p:xfrm>
          <a:off x="5288347" y="639763"/>
          <a:ext cx="6254724" cy="549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273830"/>
      </p:ext>
    </p:extLst>
  </p:cSld>
  <p:clrMapOvr>
    <a:masterClrMapping/>
  </p:clrMapOvr>
  <p:transition spd="slow">
    <p:strips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riding on top of a grass covered field&#10;&#10;Description automatically generated">
            <a:extLst>
              <a:ext uri="{FF2B5EF4-FFF2-40B4-BE49-F238E27FC236}">
                <a16:creationId xmlns:a16="http://schemas.microsoft.com/office/drawing/2014/main" id="{C878F944-4648-4C65-A72D-9509FB85B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926" y="5047355"/>
            <a:ext cx="2720915" cy="1810645"/>
          </a:xfrm>
          <a:prstGeom prst="rect">
            <a:avLst/>
          </a:prstGeom>
        </p:spPr>
      </p:pic>
      <p:pic>
        <p:nvPicPr>
          <p:cNvPr id="9" name="Picture 8" descr="A fire truck parked in front of a building&#10;&#10;Description automatically generated">
            <a:extLst>
              <a:ext uri="{FF2B5EF4-FFF2-40B4-BE49-F238E27FC236}">
                <a16:creationId xmlns:a16="http://schemas.microsoft.com/office/drawing/2014/main" id="{1F0BDE46-29AC-446E-818D-AC6458421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9544" y="0"/>
            <a:ext cx="2650358" cy="1859206"/>
          </a:xfrm>
          <a:prstGeom prst="rect">
            <a:avLst/>
          </a:prstGeom>
        </p:spPr>
      </p:pic>
      <p:pic>
        <p:nvPicPr>
          <p:cNvPr id="11" name="Picture 10" descr="A fire truck parked in front of a building&#10;&#10;Description automatically generated">
            <a:extLst>
              <a:ext uri="{FF2B5EF4-FFF2-40B4-BE49-F238E27FC236}">
                <a16:creationId xmlns:a16="http://schemas.microsoft.com/office/drawing/2014/main" id="{5791A496-907A-4EEC-BB32-D94A6312D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740" y="-263755"/>
            <a:ext cx="4122189" cy="2443705"/>
          </a:xfrm>
          <a:prstGeom prst="rect">
            <a:avLst/>
          </a:prstGeom>
        </p:spPr>
      </p:pic>
      <p:pic>
        <p:nvPicPr>
          <p:cNvPr id="13" name="Picture 12" descr="A large red truck driving down a dirt road&#10;&#10;Description automatically generated">
            <a:extLst>
              <a:ext uri="{FF2B5EF4-FFF2-40B4-BE49-F238E27FC236}">
                <a16:creationId xmlns:a16="http://schemas.microsoft.com/office/drawing/2014/main" id="{43389174-ED6B-443E-9C1E-009B7E04E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00" y="1889614"/>
            <a:ext cx="3975966" cy="2083672"/>
          </a:xfrm>
          <a:prstGeom prst="rect">
            <a:avLst/>
          </a:prstGeom>
        </p:spPr>
      </p:pic>
      <p:pic>
        <p:nvPicPr>
          <p:cNvPr id="15" name="Picture 14" descr="A picture containing outdoor, grass, water, man&#10;&#10;Description automatically generated">
            <a:extLst>
              <a:ext uri="{FF2B5EF4-FFF2-40B4-BE49-F238E27FC236}">
                <a16:creationId xmlns:a16="http://schemas.microsoft.com/office/drawing/2014/main" id="{4833F42F-A74D-49F6-87A3-5AB9650029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6743" y="3233277"/>
            <a:ext cx="3481971" cy="1874912"/>
          </a:xfrm>
          <a:prstGeom prst="rect">
            <a:avLst/>
          </a:prstGeom>
        </p:spPr>
      </p:pic>
      <p:pic>
        <p:nvPicPr>
          <p:cNvPr id="17" name="Picture 16" descr="A group of people in uniform standing in front of a crowd&#10;&#10;Description automatically generated">
            <a:extLst>
              <a:ext uri="{FF2B5EF4-FFF2-40B4-BE49-F238E27FC236}">
                <a16:creationId xmlns:a16="http://schemas.microsoft.com/office/drawing/2014/main" id="{9EB68BC8-F694-4CE9-B0CC-F37509B817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0293" y="-6816"/>
            <a:ext cx="2761361" cy="2071020"/>
          </a:xfrm>
          <a:prstGeom prst="rect">
            <a:avLst/>
          </a:prstGeom>
        </p:spPr>
      </p:pic>
      <p:pic>
        <p:nvPicPr>
          <p:cNvPr id="19" name="Picture 18" descr="A group of people standing in front of a large crowd of people&#10;&#10;Description automatically generated">
            <a:extLst>
              <a:ext uri="{FF2B5EF4-FFF2-40B4-BE49-F238E27FC236}">
                <a16:creationId xmlns:a16="http://schemas.microsoft.com/office/drawing/2014/main" id="{DC2EC413-62CE-43DA-AFF9-5E7D94938F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7695" y="4368179"/>
            <a:ext cx="3481971" cy="2332921"/>
          </a:xfrm>
          <a:prstGeom prst="rect">
            <a:avLst/>
          </a:prstGeom>
        </p:spPr>
      </p:pic>
      <p:pic>
        <p:nvPicPr>
          <p:cNvPr id="21" name="Picture 20" descr="A fire truck is parked on the side of a road&#10;&#10;Description automatically generated">
            <a:extLst>
              <a:ext uri="{FF2B5EF4-FFF2-40B4-BE49-F238E27FC236}">
                <a16:creationId xmlns:a16="http://schemas.microsoft.com/office/drawing/2014/main" id="{0561B554-B176-49D4-AE4D-2CDD9DA1DB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11971" y="2064204"/>
            <a:ext cx="2870278" cy="1481137"/>
          </a:xfrm>
          <a:prstGeom prst="rect">
            <a:avLst/>
          </a:prstGeom>
        </p:spPr>
      </p:pic>
      <p:pic>
        <p:nvPicPr>
          <p:cNvPr id="25" name="Picture 24" descr="A dog sitting in front of a truck&#10;&#10;Description automatically generated">
            <a:extLst>
              <a:ext uri="{FF2B5EF4-FFF2-40B4-BE49-F238E27FC236}">
                <a16:creationId xmlns:a16="http://schemas.microsoft.com/office/drawing/2014/main" id="{57D3D27B-1170-4EB7-B62C-3A44961197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059" y="4466786"/>
            <a:ext cx="3655268" cy="2391214"/>
          </a:xfrm>
          <a:prstGeom prst="rect">
            <a:avLst/>
          </a:prstGeom>
        </p:spPr>
      </p:pic>
      <p:pic>
        <p:nvPicPr>
          <p:cNvPr id="3" name="Picture 2" descr="A picture containing yellow&#10;&#10;Description automatically generated">
            <a:extLst>
              <a:ext uri="{FF2B5EF4-FFF2-40B4-BE49-F238E27FC236}">
                <a16:creationId xmlns:a16="http://schemas.microsoft.com/office/drawing/2014/main" id="{7180E995-5EE7-4E07-97F7-CF3D5E4B25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24853" y="4816605"/>
            <a:ext cx="2703150" cy="2028117"/>
          </a:xfrm>
          <a:prstGeom prst="rect">
            <a:avLst/>
          </a:prstGeom>
        </p:spPr>
      </p:pic>
      <p:pic>
        <p:nvPicPr>
          <p:cNvPr id="6" name="Picture 5" descr="A group of people riding on the back of a truck&#10;&#10;Description automatically generated">
            <a:extLst>
              <a:ext uri="{FF2B5EF4-FFF2-40B4-BE49-F238E27FC236}">
                <a16:creationId xmlns:a16="http://schemas.microsoft.com/office/drawing/2014/main" id="{D960FBB9-CCDD-462C-BCC3-AF2B2C741B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76142" y="1915773"/>
            <a:ext cx="3006442" cy="2467132"/>
          </a:xfrm>
          <a:prstGeom prst="rect">
            <a:avLst/>
          </a:prstGeom>
        </p:spPr>
      </p:pic>
      <p:pic>
        <p:nvPicPr>
          <p:cNvPr id="14" name="Picture 13" descr="A large white house&#10;&#10;Description automatically generated">
            <a:extLst>
              <a:ext uri="{FF2B5EF4-FFF2-40B4-BE49-F238E27FC236}">
                <a16:creationId xmlns:a16="http://schemas.microsoft.com/office/drawing/2014/main" id="{A7FA91C6-0D6D-48DD-BA60-123EC1C431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01652" y="1613610"/>
            <a:ext cx="2476500" cy="1847850"/>
          </a:xfrm>
          <a:prstGeom prst="rect">
            <a:avLst/>
          </a:prstGeom>
        </p:spPr>
      </p:pic>
      <p:pic>
        <p:nvPicPr>
          <p:cNvPr id="4" name="Picture 3" descr="A group of people in uniform&#10;&#10;Description automatically generated">
            <a:extLst>
              <a:ext uri="{FF2B5EF4-FFF2-40B4-BE49-F238E27FC236}">
                <a16:creationId xmlns:a16="http://schemas.microsoft.com/office/drawing/2014/main" id="{2BC05B3D-F093-4F4E-B747-9EBF3AA0018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4519" y="12022"/>
            <a:ext cx="2650358" cy="184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42074"/>
      </p:ext>
    </p:extLst>
  </p:cSld>
  <p:clrMapOvr>
    <a:masterClrMapping/>
  </p:clrMapOvr>
  <p:transition spd="slow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22A163-7355-4671-B13B-18674C2820DA}"/>
              </a:ext>
            </a:extLst>
          </p:cNvPr>
          <p:cNvSpPr/>
          <p:nvPr/>
        </p:nvSpPr>
        <p:spPr>
          <a:xfrm>
            <a:off x="3929285" y="3614057"/>
            <a:ext cx="4333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Covid-19 2021</a:t>
            </a:r>
          </a:p>
        </p:txBody>
      </p:sp>
      <p:pic>
        <p:nvPicPr>
          <p:cNvPr id="8" name="Picture 7" descr="A firefighter wearing a helmet&#10;&#10;Description automatically generated with medium confidence">
            <a:extLst>
              <a:ext uri="{FF2B5EF4-FFF2-40B4-BE49-F238E27FC236}">
                <a16:creationId xmlns:a16="http://schemas.microsoft.com/office/drawing/2014/main" id="{7E9DC8EA-50DC-41A2-9F57-F9113890B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322" y="0"/>
            <a:ext cx="2145792" cy="3218688"/>
          </a:xfrm>
          <a:prstGeom prst="rect">
            <a:avLst/>
          </a:prstGeom>
        </p:spPr>
      </p:pic>
      <p:pic>
        <p:nvPicPr>
          <p:cNvPr id="10" name="Picture 9" descr="A picture containing car, bus, person, window&#10;&#10;Description automatically generated">
            <a:extLst>
              <a:ext uri="{FF2B5EF4-FFF2-40B4-BE49-F238E27FC236}">
                <a16:creationId xmlns:a16="http://schemas.microsoft.com/office/drawing/2014/main" id="{29585051-4AD4-49CE-9192-76B6B00DB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9138" y="0"/>
            <a:ext cx="3679902" cy="2453268"/>
          </a:xfrm>
          <a:prstGeom prst="rect">
            <a:avLst/>
          </a:prstGeom>
        </p:spPr>
      </p:pic>
      <p:pic>
        <p:nvPicPr>
          <p:cNvPr id="12" name="Picture 11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90558B59-2A1C-42C1-ABA5-252E4138D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473" y="4714687"/>
            <a:ext cx="3131527" cy="2087685"/>
          </a:xfrm>
          <a:prstGeom prst="rect">
            <a:avLst/>
          </a:prstGeom>
        </p:spPr>
      </p:pic>
      <p:pic>
        <p:nvPicPr>
          <p:cNvPr id="14" name="Picture 13" descr="A person wearing a mask&#10;&#10;Description automatically generated with low confidence">
            <a:extLst>
              <a:ext uri="{FF2B5EF4-FFF2-40B4-BE49-F238E27FC236}">
                <a16:creationId xmlns:a16="http://schemas.microsoft.com/office/drawing/2014/main" id="{61E5BEF7-9D5A-4E10-B74F-8B028380E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2086" y="4966295"/>
            <a:ext cx="3478883" cy="183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75681"/>
      </p:ext>
    </p:extLst>
  </p:cSld>
  <p:clrMapOvr>
    <a:masterClrMapping/>
  </p:clrMapOvr>
  <p:transition spd="slow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19BB555D-B876-434B-B285-2DBBE4810A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555477"/>
              </p:ext>
            </p:extLst>
          </p:nvPr>
        </p:nvGraphicFramePr>
        <p:xfrm>
          <a:off x="659497" y="343949"/>
          <a:ext cx="10753725" cy="628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6668286"/>
      </p:ext>
    </p:extLst>
  </p:cSld>
  <p:clrMapOvr>
    <a:masterClrMapping/>
  </p:clrMapOvr>
  <p:transition spd="slow"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DBBBB85-E2DD-45EA-AED5-84F643C30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3792" y="584408"/>
            <a:ext cx="7854786" cy="594329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sz="1700" b="1" dirty="0"/>
          </a:p>
          <a:p>
            <a:pPr>
              <a:lnSpc>
                <a:spcPct val="90000"/>
              </a:lnSpc>
            </a:pPr>
            <a:endParaRPr lang="en-US" sz="1700" b="1" dirty="0"/>
          </a:p>
          <a:p>
            <a:pPr>
              <a:lnSpc>
                <a:spcPct val="90000"/>
              </a:lnSpc>
            </a:pPr>
            <a:endParaRPr lang="en-US" sz="1700" b="1" dirty="0"/>
          </a:p>
          <a:p>
            <a:pPr>
              <a:lnSpc>
                <a:spcPct val="90000"/>
              </a:lnSpc>
            </a:pPr>
            <a:endParaRPr lang="en-US" sz="1700" b="1" dirty="0"/>
          </a:p>
          <a:p>
            <a:pPr>
              <a:lnSpc>
                <a:spcPct val="90000"/>
              </a:lnSpc>
            </a:pPr>
            <a:r>
              <a:rPr lang="en-US" sz="3200" b="1" i="1" dirty="0"/>
              <a:t>Fire Service Awards 2021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b="1" i="1" dirty="0"/>
              <a:t>Firefighter Years of Service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b="1" i="1" dirty="0"/>
              <a:t>3 -50 yr. 4- 45 yr.  1-35 yr.  5- 20yr.  3-20yr. </a:t>
            </a:r>
          </a:p>
          <a:p>
            <a:pPr>
              <a:lnSpc>
                <a:spcPct val="90000"/>
              </a:lnSpc>
            </a:pPr>
            <a:endParaRPr lang="en-US" sz="3200" b="1" i="1" dirty="0"/>
          </a:p>
          <a:p>
            <a:pPr>
              <a:lnSpc>
                <a:spcPct val="90000"/>
              </a:lnSpc>
            </a:pPr>
            <a:r>
              <a:rPr lang="en-US" sz="3200" b="1" i="1" dirty="0"/>
              <a:t>Station years of service were given also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b="1" i="1" dirty="0"/>
              <a:t>2-75 yr.(NGFD, RDFD), 1-55 yr.(DDFD).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b="1" i="1" dirty="0"/>
              <a:t> 1-50yr.(HFD) 1-45yr.(UCFD) 1-30yr.(WFD)</a:t>
            </a:r>
          </a:p>
          <a:p>
            <a:pPr>
              <a:lnSpc>
                <a:spcPct val="90000"/>
              </a:lnSpc>
            </a:pPr>
            <a:endParaRPr lang="en-US" sz="17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65ED0C-AF70-4405-87D1-C7C34A2C9DC9}"/>
              </a:ext>
            </a:extLst>
          </p:cNvPr>
          <p:cNvSpPr/>
          <p:nvPr/>
        </p:nvSpPr>
        <p:spPr>
          <a:xfrm rot="20909484">
            <a:off x="-917085" y="355303"/>
            <a:ext cx="1043345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</a:t>
            </a:r>
            <a:r>
              <a:rPr lang="en-US" sz="7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72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Awards</a:t>
            </a:r>
          </a:p>
        </p:txBody>
      </p:sp>
    </p:spTree>
    <p:extLst>
      <p:ext uri="{BB962C8B-B14F-4D97-AF65-F5344CB8AC3E}">
        <p14:creationId xmlns:p14="http://schemas.microsoft.com/office/powerpoint/2010/main" val="484392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F008B-2E4C-476C-AB67-8B0B7B77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=</a:t>
            </a:r>
          </a:p>
        </p:txBody>
      </p:sp>
      <p:pic>
        <p:nvPicPr>
          <p:cNvPr id="5" name="Content Placeholder 4" descr="A person wearing a garment&#10;&#10;Description automatically generated with medium confidence">
            <a:extLst>
              <a:ext uri="{FF2B5EF4-FFF2-40B4-BE49-F238E27FC236}">
                <a16:creationId xmlns:a16="http://schemas.microsoft.com/office/drawing/2014/main" id="{A4CE1AC3-9797-4F1F-9A0E-FB3CCC6555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8441" y="-167054"/>
            <a:ext cx="10366701" cy="702505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AC57CA6-389B-4D40-A123-84C4D085DEFD}"/>
              </a:ext>
            </a:extLst>
          </p:cNvPr>
          <p:cNvSpPr/>
          <p:nvPr/>
        </p:nvSpPr>
        <p:spPr>
          <a:xfrm rot="20019016">
            <a:off x="725103" y="1378999"/>
            <a:ext cx="8276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Firefighter Services Awards</a:t>
            </a:r>
          </a:p>
        </p:txBody>
      </p:sp>
    </p:spTree>
    <p:extLst>
      <p:ext uri="{BB962C8B-B14F-4D97-AF65-F5344CB8AC3E}">
        <p14:creationId xmlns:p14="http://schemas.microsoft.com/office/powerpoint/2010/main" val="2936605966"/>
      </p:ext>
    </p:extLst>
  </p:cSld>
  <p:clrMapOvr>
    <a:masterClrMapping/>
  </p:clrMapOvr>
  <p:transition spd="slow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979A-9CD7-4DD5-A360-7F606E3F2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0376" y="3041402"/>
            <a:ext cx="4397828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From FESC Workshop on Priorities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10DC9E8-3BD5-42C8-8A8C-83CE5352A2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79014"/>
              </p:ext>
            </p:extLst>
          </p:nvPr>
        </p:nvGraphicFramePr>
        <p:xfrm>
          <a:off x="17417" y="148726"/>
          <a:ext cx="5803602" cy="54678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03118">
                  <a:extLst>
                    <a:ext uri="{9D8B030D-6E8A-4147-A177-3AD203B41FA5}">
                      <a16:colId xmlns:a16="http://schemas.microsoft.com/office/drawing/2014/main" val="2669195141"/>
                    </a:ext>
                  </a:extLst>
                </a:gridCol>
                <a:gridCol w="26597">
                  <a:extLst>
                    <a:ext uri="{9D8B030D-6E8A-4147-A177-3AD203B41FA5}">
                      <a16:colId xmlns:a16="http://schemas.microsoft.com/office/drawing/2014/main" val="3914372748"/>
                    </a:ext>
                  </a:extLst>
                </a:gridCol>
                <a:gridCol w="1773887">
                  <a:extLst>
                    <a:ext uri="{9D8B030D-6E8A-4147-A177-3AD203B41FA5}">
                      <a16:colId xmlns:a16="http://schemas.microsoft.com/office/drawing/2014/main" val="2364859103"/>
                    </a:ext>
                  </a:extLst>
                </a:gridCol>
              </a:tblGrid>
              <a:tr h="619870">
                <a:tc>
                  <a:txBody>
                    <a:bodyPr/>
                    <a:lstStyle/>
                    <a:p>
                      <a:pPr marL="38735" algn="ctr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Topic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RANK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88684203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Maintenance &amp; Testing Standards</a:t>
                      </a:r>
                      <a:endParaRPr lang="en-CA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CA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86854244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Training (R&amp;R)</a:t>
                      </a:r>
                    </a:p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Standard/Best Practices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CA" sz="18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25632862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Mental Health  ( R&amp;R, EFAP)</a:t>
                      </a:r>
                      <a:endParaRPr lang="en-CA" sz="18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CA" sz="18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6864669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Bulk Purchasing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4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65228553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Coordination with REMO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5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65662983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Financial Capacity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6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98089391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Governance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7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9812811"/>
                  </a:ext>
                </a:extLst>
              </a:tr>
              <a:tr h="604574">
                <a:tc>
                  <a:txBody>
                    <a:bodyPr/>
                    <a:lstStyle/>
                    <a:p>
                      <a:pPr marL="38735" algn="l">
                        <a:lnSpc>
                          <a:spcPts val="2495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Assessment Coding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0795" algn="r">
                        <a:spcAft>
                          <a:spcPts val="0"/>
                        </a:spcAft>
                      </a:pP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 </a:t>
                      </a:r>
                    </a:p>
                    <a:p>
                      <a:pPr marR="113665" algn="ctr"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8</a:t>
                      </a:r>
                      <a:endParaRPr lang="en-C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5899370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C696EE21-805F-4674-8451-1DEF3C2CC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764222" y="-76944"/>
            <a:ext cx="18290463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723900" algn="l"/>
              </a:tabLst>
            </a:pPr>
            <a:r>
              <a:rPr kumimoji="0" lang="en-CA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en-CA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723900" algn="l"/>
              </a:tabLst>
            </a:pPr>
            <a:r>
              <a:rPr kumimoji="0" lang="en-CA" altLang="en-US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“Appendix “A”</a:t>
            </a:r>
            <a:endParaRPr kumimoji="0" lang="en-CA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723900" algn="l"/>
              </a:tabLst>
            </a:pPr>
            <a:endParaRPr kumimoji="0" lang="en-C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 descr="A picture containing dishware, tableware&#10;&#10;Description automatically generated">
            <a:extLst>
              <a:ext uri="{FF2B5EF4-FFF2-40B4-BE49-F238E27FC236}">
                <a16:creationId xmlns:a16="http://schemas.microsoft.com/office/drawing/2014/main" id="{1C1590E5-DFE6-42D3-8D5C-5768FD5EF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1104" y="-24476"/>
            <a:ext cx="5673651" cy="38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58003"/>
      </p:ext>
    </p:extLst>
  </p:cSld>
  <p:clrMapOvr>
    <a:masterClrMapping/>
  </p:clrMapOvr>
  <p:transition spd="slow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83AE89F-E48E-494A-817F-F3512F0595E8}"/>
              </a:ext>
            </a:extLst>
          </p:cNvPr>
          <p:cNvSpPr/>
          <p:nvPr/>
        </p:nvSpPr>
        <p:spPr>
          <a:xfrm>
            <a:off x="1607708" y="843677"/>
            <a:ext cx="767787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Mutual Aid Agreement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Scene security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Leadership training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Picture 2" descr="A picture containing outdoor, mammal, bear&#10;&#10;Description automatically generated">
            <a:extLst>
              <a:ext uri="{FF2B5EF4-FFF2-40B4-BE49-F238E27FC236}">
                <a16:creationId xmlns:a16="http://schemas.microsoft.com/office/drawing/2014/main" id="{BC2AD490-9B45-4606-B321-011435D89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515" y="3429000"/>
            <a:ext cx="5133814" cy="341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37511"/>
      </p:ext>
    </p:extLst>
  </p:cSld>
  <p:clrMapOvr>
    <a:masterClrMapping/>
  </p:clrMapOvr>
  <p:transition spd="slow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1497-B4FD-4655-84DA-071212B89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365" y="1351722"/>
            <a:ext cx="6937684" cy="2090530"/>
          </a:xfrm>
        </p:spPr>
        <p:txBody>
          <a:bodyPr>
            <a:normAutofit fontScale="90000"/>
          </a:bodyPr>
          <a:lstStyle/>
          <a:p>
            <a:r>
              <a:rPr lang="en-CA" sz="4800" dirty="0"/>
              <a:t>Requirement for Mandatory Pump Testing Standard </a:t>
            </a:r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62D008-B7F0-4129-A0FB-BB25646525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34" r="14524" b="1"/>
          <a:stretch/>
        </p:blipFill>
        <p:spPr>
          <a:xfrm>
            <a:off x="7840133" y="28709"/>
            <a:ext cx="4064000" cy="677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836"/>
      </p:ext>
    </p:extLst>
  </p:cSld>
  <p:clrMapOvr>
    <a:masterClrMapping/>
  </p:clrMapOvr>
  <p:transition spd="slow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10C40-B23F-4CAA-BF60-E982ED2E0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181" y="4310363"/>
            <a:ext cx="10923638" cy="232405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en-US" sz="6700" dirty="0">
                <a:solidFill>
                  <a:srgbClr val="FFFFFF"/>
                </a:solidFill>
              </a:rPr>
              <a:t>New Joint Pump Testing Facility</a:t>
            </a:r>
            <a:br>
              <a:rPr lang="en-US" sz="6700" dirty="0">
                <a:solidFill>
                  <a:srgbClr val="FFFFFF"/>
                </a:solidFill>
              </a:rPr>
            </a:br>
            <a:r>
              <a:rPr lang="en-US" sz="6700" dirty="0">
                <a:solidFill>
                  <a:srgbClr val="FFFFFF"/>
                </a:solidFill>
              </a:rPr>
              <a:t>Hopefully more departments will  utilize it in 2021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8EF11B-F9D2-4C82-A747-188D611B6B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531" r="33684" b="-1"/>
          <a:stretch/>
        </p:blipFill>
        <p:spPr>
          <a:xfrm rot="5400000">
            <a:off x="4878106" y="542652"/>
            <a:ext cx="2435788" cy="35277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9A503F-481D-43DF-8E14-23EE61BCD2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519" r="1" b="21299"/>
          <a:stretch/>
        </p:blipFill>
        <p:spPr>
          <a:xfrm>
            <a:off x="656946" y="223578"/>
            <a:ext cx="3514299" cy="3335433"/>
          </a:xfrm>
          <a:prstGeom prst="rect">
            <a:avLst/>
          </a:prstGeom>
        </p:spPr>
      </p:pic>
      <p:pic>
        <p:nvPicPr>
          <p:cNvPr id="4" name="Picture 3" descr="A truck is parked on the side of a building&#10;&#10;Description automatically generated">
            <a:extLst>
              <a:ext uri="{FF2B5EF4-FFF2-40B4-BE49-F238E27FC236}">
                <a16:creationId xmlns:a16="http://schemas.microsoft.com/office/drawing/2014/main" id="{E809FD5C-875D-48A5-A44E-C2A694EF1B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" b="7687"/>
          <a:stretch/>
        </p:blipFill>
        <p:spPr>
          <a:xfrm>
            <a:off x="8020755" y="534561"/>
            <a:ext cx="3757587" cy="244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07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7956</TotalTime>
  <Words>803</Words>
  <Application>Microsoft Office PowerPoint</Application>
  <PresentationFormat>Widescreen</PresentationFormat>
  <Paragraphs>157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Corbel</vt:lpstr>
      <vt:lpstr>Times New Roman</vt:lpstr>
      <vt:lpstr>Arial</vt:lpstr>
      <vt:lpstr>Parallax</vt:lpstr>
      <vt:lpstr>PowerPoint Presentation</vt:lpstr>
      <vt:lpstr>PowerPoint Presentation</vt:lpstr>
      <vt:lpstr>PowerPoint Presentation</vt:lpstr>
      <vt:lpstr>PowerPoint Presentation</vt:lpstr>
      <vt:lpstr>=</vt:lpstr>
      <vt:lpstr>From FESC Workshop on Priorities</vt:lpstr>
      <vt:lpstr>PowerPoint Presentation</vt:lpstr>
      <vt:lpstr>Requirement for Mandatory Pump Testing Standard </vt:lpstr>
      <vt:lpstr>New Joint Pump Testing Facility Hopefully more departments will  utilize it in 2021</vt:lpstr>
      <vt:lpstr>PowerPoint Presentation</vt:lpstr>
      <vt:lpstr>PowerPoint Presentation</vt:lpstr>
      <vt:lpstr> Registration Information Update from 2020</vt:lpstr>
      <vt:lpstr>Calls By types 2020</vt:lpstr>
      <vt:lpstr>PowerPoint Presentation</vt:lpstr>
      <vt:lpstr>Funding to fire services outside of FD Area Rates approved for 2022-2023 Fiscal Year</vt:lpstr>
      <vt:lpstr>Recruitment &amp; Retention Ideas</vt:lpstr>
      <vt:lpstr>Nova Scotia Firefighter 50/50 Draw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Kennedy</dc:creator>
  <cp:lastModifiedBy>Chris Kennedy</cp:lastModifiedBy>
  <cp:revision>25</cp:revision>
  <dcterms:created xsi:type="dcterms:W3CDTF">2020-11-16T20:15:52Z</dcterms:created>
  <dcterms:modified xsi:type="dcterms:W3CDTF">2022-03-31T14:54:02Z</dcterms:modified>
</cp:coreProperties>
</file>